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</p:sldIdLst>
  <p:sldSz cy="5143500" cx="9144000"/>
  <p:notesSz cx="6858000" cy="9144000"/>
  <p:embeddedFontLst>
    <p:embeddedFont>
      <p:font typeface="Raleway"/>
      <p:regular r:id="rId46"/>
      <p:bold r:id="rId47"/>
      <p:italic r:id="rId48"/>
      <p:boldItalic r:id="rId49"/>
    </p:embeddedFont>
    <p:embeddedFont>
      <p:font typeface="Roboto"/>
      <p:regular r:id="rId50"/>
      <p:bold r:id="rId51"/>
      <p:italic r:id="rId52"/>
      <p:boldItalic r:id="rId53"/>
    </p:embeddedFont>
    <p:embeddedFont>
      <p:font typeface="Lato"/>
      <p:regular r:id="rId54"/>
      <p:bold r:id="rId55"/>
      <p:italic r:id="rId56"/>
      <p:boldItalic r:id="rId57"/>
    </p:embeddedFont>
    <p:embeddedFont>
      <p:font typeface="Karla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62" roundtripDataSignature="AMtx7miItu3dioSUYDLWcLOQXO0VJQXC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font" Target="fonts/Raleway-regular.fntdata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aleway-italic.fntdata"/><Relationship Id="rId47" Type="http://schemas.openxmlformats.org/officeDocument/2006/relationships/font" Target="fonts/Raleway-bold.fntdata"/><Relationship Id="rId49" Type="http://schemas.openxmlformats.org/officeDocument/2006/relationships/font" Target="fonts/Raleway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customschemas.google.com/relationships/presentationmetadata" Target="metadata"/><Relationship Id="rId61" Type="http://schemas.openxmlformats.org/officeDocument/2006/relationships/font" Target="fonts/Karla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Karla-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oboto-bold.fntdata"/><Relationship Id="rId50" Type="http://schemas.openxmlformats.org/officeDocument/2006/relationships/font" Target="fonts/Roboto-regular.fntdata"/><Relationship Id="rId53" Type="http://schemas.openxmlformats.org/officeDocument/2006/relationships/font" Target="fonts/Roboto-boldItalic.fntdata"/><Relationship Id="rId52" Type="http://schemas.openxmlformats.org/officeDocument/2006/relationships/font" Target="fonts/Roboto-italic.fntdata"/><Relationship Id="rId11" Type="http://schemas.openxmlformats.org/officeDocument/2006/relationships/slide" Target="slides/slide7.xml"/><Relationship Id="rId55" Type="http://schemas.openxmlformats.org/officeDocument/2006/relationships/font" Target="fonts/Lato-bold.fntdata"/><Relationship Id="rId10" Type="http://schemas.openxmlformats.org/officeDocument/2006/relationships/slide" Target="slides/slide6.xml"/><Relationship Id="rId54" Type="http://schemas.openxmlformats.org/officeDocument/2006/relationships/font" Target="fonts/Lato-regular.fntdata"/><Relationship Id="rId13" Type="http://schemas.openxmlformats.org/officeDocument/2006/relationships/slide" Target="slides/slide9.xml"/><Relationship Id="rId57" Type="http://schemas.openxmlformats.org/officeDocument/2006/relationships/font" Target="fonts/Lato-boldItalic.fntdata"/><Relationship Id="rId12" Type="http://schemas.openxmlformats.org/officeDocument/2006/relationships/slide" Target="slides/slide8.xml"/><Relationship Id="rId56" Type="http://schemas.openxmlformats.org/officeDocument/2006/relationships/font" Target="fonts/Lato-italic.fntdata"/><Relationship Id="rId15" Type="http://schemas.openxmlformats.org/officeDocument/2006/relationships/slide" Target="slides/slide11.xml"/><Relationship Id="rId59" Type="http://schemas.openxmlformats.org/officeDocument/2006/relationships/font" Target="fonts/Karla-bold.fntdata"/><Relationship Id="rId14" Type="http://schemas.openxmlformats.org/officeDocument/2006/relationships/slide" Target="slides/slide10.xml"/><Relationship Id="rId58" Type="http://schemas.openxmlformats.org/officeDocument/2006/relationships/font" Target="fonts/Karla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219456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c2a9933ece_1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g2c2a9933ece_1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4" name="Google Shape;474;g2c2a9933ece_1_1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f2d8aecdb5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8" name="Google Shape;538;g2f2d8aecdb5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f2d8aecdb5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6" name="Google Shape;546;g2f2d8aecdb5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f2d8aecdb5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3" name="Google Shape;553;g2f2d8aecdb5_0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f2d8aecdb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0" name="Google Shape;560;g2f2d8aecdb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dd9275fc3d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8" name="Google Shape;568;g2dd9275fc3d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dd9275fc3d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6" name="Google Shape;576;g2dd9275fc3d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dd9275fc3d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4" name="Google Shape;584;g2dd9275fc3d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dd9275fc3d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2" name="Google Shape;592;g2dd9275fc3d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dd9275fc3d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1" name="Google Shape;601;g2dd9275fc3d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dd9275fc3d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8" name="Google Shape;608;g2dd9275fc3d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6e9f55efb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0" name="Google Shape;480;g26e9f55efb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dd9275fc3d_0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6" name="Google Shape;616;g2dd9275fc3d_0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dd9275fc3d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4" name="Google Shape;624;g2dd9275fc3d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dd9275fc3d_0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2" name="Google Shape;632;g2dd9275fc3d_0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dd9275fc3d_0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9" name="Google Shape;639;g2dd9275fc3d_0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dd9275fc3d_0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7" name="Google Shape;647;g2dd9275fc3d_0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dd9275fc3d_0_1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7" name="Google Shape;657;g2dd9275fc3d_0_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dd9275fc3d_0_1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4" name="Google Shape;664;g2dd9275fc3d_0_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dd9275fc3d_0_1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2" name="Google Shape;672;g2dd9275fc3d_0_1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dd9275fc3d_0_1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0" name="Google Shape;680;g2dd9275fc3d_0_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2dd9275fc3d_0_1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7" name="Google Shape;687;g2dd9275fc3d_0_1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f2d8aecdb5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8" name="Google Shape;488;g2f2d8aecdb5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dd9275fc3d_0_1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5" name="Google Shape;695;g2dd9275fc3d_0_1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2dd9275fc3d_0_2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4" name="Google Shape;704;g2dd9275fc3d_0_2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2dd9275fc3d_0_2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1" name="Google Shape;711;g2dd9275fc3d_0_2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2dd9275fc3d_0_2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9" name="Google Shape;719;g2dd9275fc3d_0_2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dd9275fc3d_0_2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8" name="Google Shape;728;g2dd9275fc3d_0_2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dd9275fc3d_0_2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5" name="Google Shape;735;g2dd9275fc3d_0_2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2dd9275fc3d_0_2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3" name="Google Shape;743;g2dd9275fc3d_0_2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2dd9275fc3d_0_2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0" name="Google Shape;750;g2dd9275fc3d_0_2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dd9275fc3d_0_2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1" name="Google Shape;761;g2dd9275fc3d_0_2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2dd9275fc3d_0_2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9" name="Google Shape;769;g2dd9275fc3d_0_2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f2d8aecdb5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5" name="Google Shape;495;g2f2d8aecdb5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f2d8aecdb5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6" name="Google Shape;776;g2f2d8aecdb5_0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f2d8aecdb5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4" name="Google Shape;784;g2f2d8aecdb5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f2d8aecdb5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3" name="Google Shape;503;g2f2d8aecdb5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f2d8aecdb5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0" name="Google Shape;510;g2f2d8aecdb5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f2d8aecdb5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7" name="Google Shape;517;g2f2d8aecdb5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f2d8aecdb5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4" name="Google Shape;524;g2f2d8aecdb5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f2d8aecdb5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1" name="Google Shape;531;g2f2d8aecdb5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academy.constructor.org/" TargetMode="External"/><Relationship Id="rId3" Type="http://schemas.openxmlformats.org/officeDocument/2006/relationships/hyperlink" Target="https://academy.constructor.org/" TargetMode="Externa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2c2a9933ece_1_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oogle Shape;15;g2c2a9933ece_1_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" name="Google Shape;16;g2c2a9933ece_1_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g2c2a9933ece_1_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" name="Google Shape;18;g2c2a9933ece_1_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" name="Google Shape;19;g2c2a9933ece_1_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g2c2a9933ece_1_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0">
  <p:cSld name="Title and Content_25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6e9f55efbb_0_5743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g26e9f55efbb_0_5743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g26e9f55efbb_0_5743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g26e9f55efbb_0_5743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g26e9f55efbb_0_5743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g26e9f55efbb_0_5743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g26e9f55efbb_0_5743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g26e9f55efbb_0_5743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g26e9f55efbb_0_5743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g26e9f55efbb_0_5743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g26e9f55efbb_0_5743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9">
  <p:cSld name="Title and Content_26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6e9f55efbb_0_6496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4" name="Google Shape;124;g26e9f55efbb_0_6496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g26e9f55efbb_0_6496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g26e9f55efbb_0_6496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g26e9f55efbb_0_6496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g26e9f55efbb_0_6496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g26e9f55efbb_0_6496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g26e9f55efbb_0_6496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g26e9f55efbb_0_6496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g26e9f55efbb_0_6496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g26e9f55efbb_0_6496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4 1">
  <p:cSld name="Title and Content_4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6e9f55efbb_0_6852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6" name="Google Shape;136;g26e9f55efbb_0_6852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g26e9f55efbb_0_6852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g26e9f55efbb_0_6852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g26e9f55efbb_0_6852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g26e9f55efbb_0_6852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g26e9f55efbb_0_6852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g26e9f55efbb_0_6852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g26e9f55efbb_0_6852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g26e9f55efbb_0_6852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g26e9f55efbb_0_6852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5 1">
  <p:cSld name="Title and Content_5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6e9f55efbb_0_6864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" name="Google Shape;148;g26e9f55efbb_0_6864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g26e9f55efbb_0_6864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g26e9f55efbb_0_6864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" name="Google Shape;151;g26e9f55efbb_0_6864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g26e9f55efbb_0_6864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g26e9f55efbb_0_6864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g26e9f55efbb_0_6864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g26e9f55efbb_0_6864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g26e9f55efbb_0_6864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g26e9f55efbb_0_6864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0">
  <p:cSld name="Title and Content_27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6e9f55efbb_0_7631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g26e9f55efbb_0_7631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g26e9f55efbb_0_7631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g26e9f55efbb_0_7631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g26e9f55efbb_0_7631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g26e9f55efbb_0_7631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g26e9f55efbb_0_7631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g26e9f55efbb_0_7631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g26e9f55efbb_0_7631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Google Shape;168;g26e9f55efbb_0_7631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Google Shape;169;g26e9f55efbb_0_7631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8 1">
  <p:cSld name="Title and Content_8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6e9f55efbb_0_8019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g26e9f55efbb_0_8019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g26e9f55efbb_0_8019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g26e9f55efbb_0_8019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" name="Google Shape;175;g26e9f55efbb_0_8019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" name="Google Shape;176;g26e9f55efbb_0_8019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g26e9f55efbb_0_8019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g26e9f55efbb_0_8019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g26e9f55efbb_0_8019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" name="Google Shape;180;g26e9f55efbb_0_8019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" name="Google Shape;181;g26e9f55efbb_0_8019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9 1">
  <p:cSld name="Title and Content_9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6e9f55efbb_0_8031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4" name="Google Shape;184;g26e9f55efbb_0_8031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g26e9f55efbb_0_8031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g26e9f55efbb_0_8031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Google Shape;187;g26e9f55efbb_0_8031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8" name="Google Shape;188;g26e9f55efbb_0_8031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g26e9f55efbb_0_8031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g26e9f55efbb_0_8031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g26e9f55efbb_0_8031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g26e9f55efbb_0_8031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g26e9f55efbb_0_8031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0 1">
  <p:cSld name="Title and Content_10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6e9f55efbb_0_8736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6" name="Google Shape;196;g26e9f55efbb_0_8736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g26e9f55efbb_0_8736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Google Shape;198;g26e9f55efbb_0_8736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g26e9f55efbb_0_8736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g26e9f55efbb_0_8736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g26e9f55efbb_0_8736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g26e9f55efbb_0_8736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g26e9f55efbb_0_8736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g26e9f55efbb_0_8736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g26e9f55efbb_0_8736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2">
  <p:cSld name="Title and Content_29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6e9f55efbb_0_11768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8" name="Google Shape;208;g26e9f55efbb_0_11768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g26e9f55efbb_0_11768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g26e9f55efbb_0_11768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g26e9f55efbb_0_11768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g26e9f55efbb_0_11768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" name="Google Shape;213;g26e9f55efbb_0_11768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" name="Google Shape;214;g26e9f55efbb_0_11768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5" name="Google Shape;215;g26e9f55efbb_0_11768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" name="Google Shape;216;g26e9f55efbb_0_11768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g26e9f55efbb_0_11768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1">
  <p:cSld name="Title and Content_28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6e9f55efbb_0_9517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0" name="Google Shape;220;g26e9f55efbb_0_9517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g26e9f55efbb_0_9517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g26e9f55efbb_0_9517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g26e9f55efbb_0_9517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Google Shape;224;g26e9f55efbb_0_9517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" name="Google Shape;225;g26e9f55efbb_0_9517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g26e9f55efbb_0_9517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g26e9f55efbb_0_9517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" name="Google Shape;228;g26e9f55efbb_0_9517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g26e9f55efbb_0_9517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2c2a9933ece_1_91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g2c2a9933ece_1_91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g2c2a9933ece_1_91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g2c2a9933ece_1_91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0 2 1">
  <p:cSld name="Title and Content 0_2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c2a9933ece_2_1685"/>
          <p:cNvSpPr txBox="1"/>
          <p:nvPr>
            <p:ph type="title"/>
          </p:nvPr>
        </p:nvSpPr>
        <p:spPr>
          <a:xfrm>
            <a:off x="451423" y="114214"/>
            <a:ext cx="75675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00" lIns="41500" spcFirstLastPara="1" rIns="41500" wrap="square" tIns="415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232" name="Google Shape;232;g2c2a9933ece_2_1685"/>
          <p:cNvSpPr txBox="1"/>
          <p:nvPr>
            <p:ph idx="1" type="body"/>
          </p:nvPr>
        </p:nvSpPr>
        <p:spPr>
          <a:xfrm>
            <a:off x="415899" y="1076059"/>
            <a:ext cx="7486200" cy="30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00" lIns="41500" spcFirstLastPara="1" rIns="41500" wrap="square" tIns="415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3" name="Google Shape;233;g2c2a9933ece_2_1685"/>
          <p:cNvSpPr txBox="1"/>
          <p:nvPr>
            <p:ph idx="12" type="sldNum"/>
          </p:nvPr>
        </p:nvSpPr>
        <p:spPr>
          <a:xfrm>
            <a:off x="8686429" y="4918795"/>
            <a:ext cx="2589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50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508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508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508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508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508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508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508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508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indent="5080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3">
  <p:cSld name="Title and Content_30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6e9f55efbb_0_12525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6" name="Google Shape;236;g26e9f55efbb_0_12525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7" name="Google Shape;237;g26e9f55efbb_0_12525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g26e9f55efbb_0_12525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g26e9f55efbb_0_12525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0" name="Google Shape;240;g26e9f55efbb_0_12525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g26e9f55efbb_0_12525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Google Shape;242;g26e9f55efbb_0_12525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3" name="Google Shape;243;g26e9f55efbb_0_12525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g26e9f55efbb_0_12525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g26e9f55efbb_0_12525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4">
  <p:cSld name="Title and Content_3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6e9f55efbb_0_13340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8" name="Google Shape;248;g26e9f55efbb_0_13340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" name="Google Shape;249;g26e9f55efbb_0_13340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g26e9f55efbb_0_13340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1" name="Google Shape;251;g26e9f55efbb_0_13340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2" name="Google Shape;252;g26e9f55efbb_0_13340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g26e9f55efbb_0_13340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g26e9f55efbb_0_13340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g26e9f55efbb_0_13340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g26e9f55efbb_0_13340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g26e9f55efbb_0_13340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5">
  <p:cSld name="Title and Content_32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6e9f55efbb_0_14162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0" name="Google Shape;260;g26e9f55efbb_0_14162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g26e9f55efbb_0_14162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g26e9f55efbb_0_14162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g26e9f55efbb_0_14162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" name="Google Shape;264;g26e9f55efbb_0_14162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g26e9f55efbb_0_14162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g26e9f55efbb_0_14162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7" name="Google Shape;267;g26e9f55efbb_0_14162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g26e9f55efbb_0_14162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9" name="Google Shape;269;g26e9f55efbb_0_14162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1">
  <p:cSld name="Title and Content_11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cbe488b492_0_467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2" name="Google Shape;272;g2cbe488b492_0_467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3" name="Google Shape;273;g2cbe488b492_0_467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4" name="Google Shape;274;g2cbe488b492_0_467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5" name="Google Shape;275;g2cbe488b492_0_467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g2cbe488b492_0_467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g2cbe488b492_0_467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g2cbe488b492_0_467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g2cbe488b492_0_467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g2cbe488b492_0_467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1" name="Google Shape;281;g2cbe488b492_0_467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2">
  <p:cSld name="Title and Content_12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cbe488b492_0_859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4" name="Google Shape;284;g2cbe488b492_0_859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5" name="Google Shape;285;g2cbe488b492_0_859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" name="Google Shape;286;g2cbe488b492_0_859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" name="Google Shape;287;g2cbe488b492_0_859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" name="Google Shape;288;g2cbe488b492_0_859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g2cbe488b492_0_859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g2cbe488b492_0_859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1" name="Google Shape;291;g2cbe488b492_0_859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g2cbe488b492_0_859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g2cbe488b492_0_859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3">
  <p:cSld name="Title and Content_13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cbe488b492_0_871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6" name="Google Shape;296;g2cbe488b492_0_871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7" name="Google Shape;297;g2cbe488b492_0_871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g2cbe488b492_0_871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g2cbe488b492_0_871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Google Shape;300;g2cbe488b492_0_871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g2cbe488b492_0_871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g2cbe488b492_0_871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3" name="Google Shape;303;g2cbe488b492_0_871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4" name="Google Shape;304;g2cbe488b492_0_871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5" name="Google Shape;305;g2cbe488b492_0_871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0">
  <p:cSld name="TITLE_AND_BODY_1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cbe488b492_0_1905"/>
          <p:cNvSpPr txBox="1"/>
          <p:nvPr>
            <p:ph type="title"/>
          </p:nvPr>
        </p:nvSpPr>
        <p:spPr>
          <a:xfrm>
            <a:off x="451423" y="190414"/>
            <a:ext cx="75675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00" lIns="41500" spcFirstLastPara="1" rIns="41500" wrap="square" tIns="41500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308" name="Google Shape;308;g2cbe488b492_0_1905"/>
          <p:cNvSpPr txBox="1"/>
          <p:nvPr>
            <p:ph idx="12" type="sldNum"/>
          </p:nvPr>
        </p:nvSpPr>
        <p:spPr>
          <a:xfrm>
            <a:off x="8670202" y="4962275"/>
            <a:ext cx="3282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50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508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508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508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508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508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508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508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508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indent="5080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0 1">
  <p:cSld name="TITLE_AND_BODY_2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cbe488b492_0_2091"/>
          <p:cNvSpPr txBox="1"/>
          <p:nvPr>
            <p:ph type="title"/>
          </p:nvPr>
        </p:nvSpPr>
        <p:spPr>
          <a:xfrm>
            <a:off x="451423" y="190414"/>
            <a:ext cx="75675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00" lIns="41500" spcFirstLastPara="1" rIns="41500" wrap="square" tIns="41500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311" name="Google Shape;311;g2cbe488b492_0_2091"/>
          <p:cNvSpPr txBox="1"/>
          <p:nvPr>
            <p:ph idx="12" type="sldNum"/>
          </p:nvPr>
        </p:nvSpPr>
        <p:spPr>
          <a:xfrm>
            <a:off x="8670202" y="4962275"/>
            <a:ext cx="3282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50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508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508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508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508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508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508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508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508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indent="5080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0 2">
  <p:cSld name="TITLE_AND_BODY_3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cbe488b492_0_2300"/>
          <p:cNvSpPr txBox="1"/>
          <p:nvPr>
            <p:ph type="title"/>
          </p:nvPr>
        </p:nvSpPr>
        <p:spPr>
          <a:xfrm>
            <a:off x="451423" y="190414"/>
            <a:ext cx="75675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1500" lIns="41500" spcFirstLastPara="1" rIns="41500" wrap="square" tIns="41500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900"/>
              <a:buFont typeface="Karla"/>
              <a:buNone/>
              <a:defRPr b="1" i="0" sz="19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314" name="Google Shape;314;g2cbe488b492_0_2300"/>
          <p:cNvSpPr txBox="1"/>
          <p:nvPr>
            <p:ph idx="12" type="sldNum"/>
          </p:nvPr>
        </p:nvSpPr>
        <p:spPr>
          <a:xfrm>
            <a:off x="8670202" y="4962275"/>
            <a:ext cx="3282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50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508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508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508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508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508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508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508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508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06E"/>
              </a:buClr>
              <a:buSzPts val="1000"/>
              <a:buFont typeface="Karla"/>
              <a:buNone/>
              <a:defRPr b="1" i="0" sz="1000" u="none" cap="none" strike="noStrike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indent="5080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4">
  <p:cSld name="Title and Content_19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26e9f55efbb_0_1187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g26e9f55efbb_0_1187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g26e9f55efbb_0_1187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g26e9f55efbb_0_1187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g26e9f55efbb_0_1187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g26e9f55efbb_0_1187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g26e9f55efbb_0_1187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g26e9f55efbb_0_1187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g26e9f55efbb_0_1187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g26e9f55efbb_0_1187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g26e9f55efbb_0_1187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4">
  <p:cSld name="Title and Content_14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cbe488b492_0_2631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7" name="Google Shape;317;g2cbe488b492_0_2631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" name="Google Shape;318;g2cbe488b492_0_2631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" name="Google Shape;319;g2cbe488b492_0_2631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" name="Google Shape;320;g2cbe488b492_0_2631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" name="Google Shape;321;g2cbe488b492_0_2631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" name="Google Shape;322;g2cbe488b492_0_2631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" name="Google Shape;323;g2cbe488b492_0_2631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" name="Google Shape;324;g2cbe488b492_0_2631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5" name="Google Shape;325;g2cbe488b492_0_2631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" name="Google Shape;326;g2cbe488b492_0_2631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5">
  <p:cSld name="Title and Content_15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cbe488b492_0_3552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9" name="Google Shape;329;g2cbe488b492_0_3552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0" name="Google Shape;330;g2cbe488b492_0_3552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1" name="Google Shape;331;g2cbe488b492_0_3552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2" name="Google Shape;332;g2cbe488b492_0_3552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3" name="Google Shape;333;g2cbe488b492_0_3552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g2cbe488b492_0_3552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5" name="Google Shape;335;g2cbe488b492_0_3552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6" name="Google Shape;336;g2cbe488b492_0_3552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7" name="Google Shape;337;g2cbe488b492_0_3552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8" name="Google Shape;338;g2cbe488b492_0_3552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6">
  <p:cSld name="Title and Content_16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cbe488b492_0_3564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1" name="Google Shape;341;g2cbe488b492_0_3564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2" name="Google Shape;342;g2cbe488b492_0_3564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3" name="Google Shape;343;g2cbe488b492_0_3564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4" name="Google Shape;344;g2cbe488b492_0_3564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g2cbe488b492_0_3564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g2cbe488b492_0_3564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" name="Google Shape;347;g2cbe488b492_0_3564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" name="Google Shape;348;g2cbe488b492_0_3564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" name="Google Shape;349;g2cbe488b492_0_3564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" name="Google Shape;350;g2cbe488b492_0_3564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7">
  <p:cSld name="Title and Content_17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cbe488b492_0_3576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3" name="Google Shape;353;g2cbe488b492_0_3576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4" name="Google Shape;354;g2cbe488b492_0_3576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" name="Google Shape;355;g2cbe488b492_0_3576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" name="Google Shape;356;g2cbe488b492_0_3576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" name="Google Shape;357;g2cbe488b492_0_3576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g2cbe488b492_0_3576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9" name="Google Shape;359;g2cbe488b492_0_3576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0" name="Google Shape;360;g2cbe488b492_0_3576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1" name="Google Shape;361;g2cbe488b492_0_3576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2" name="Google Shape;362;g2cbe488b492_0_3576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" name="Google Shape;364;g2c2a9933ece_1_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5" name="Google Shape;365;g2c2a9933ece_1_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g2c2a9933ece_1_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7" name="Google Shape;367;g2c2a9933ece_1_1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8" name="Google Shape;368;g2c2a9933ece_1_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c2a9933ece_1_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1" name="Google Shape;371;g2c2a9933ece_1_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72" name="Google Shape;372;g2c2a9933ece_1_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g2c2a9933ece_1_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4" name="Google Shape;374;g2c2a9933ece_1_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5" name="Google Shape;375;g2c2a9933ece_1_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76" name="Google Shape;376;g2c2a9933ece_1_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c2a9933ece_1_2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9" name="Google Shape;379;g2c2a9933ece_1_2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80" name="Google Shape;380;g2c2a9933ece_1_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g2c2a9933ece_1_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2" name="Google Shape;382;g2c2a9933ece_1_2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83" name="Google Shape;383;g2c2a9933ece_1_2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4" name="Google Shape;384;g2c2a9933ece_1_2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5" name="Google Shape;385;g2c2a9933ece_1_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c2a9933ece_1_3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8" name="Google Shape;388;g2c2a9933ece_1_3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89" name="Google Shape;389;g2c2a9933ece_1_3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g2c2a9933ece_1_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1" name="Google Shape;391;g2c2a9933ece_1_3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92" name="Google Shape;392;g2c2a9933ece_1_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c2a9933ece_1_4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5" name="Google Shape;395;g2c2a9933ece_1_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96" name="Google Shape;396;g2c2a9933ece_1_4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g2c2a9933ece_1_4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8" name="Google Shape;398;g2c2a9933ece_1_4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99" name="Google Shape;399;g2c2a9933ece_1_42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00" name="Google Shape;400;g2c2a9933ece_1_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oogle Shape;402;g2c2a9933ece_1_5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403" name="Google Shape;403;g2c2a9933ece_1_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g2c2a9933ece_1_5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5" name="Google Shape;405;g2c2a9933ece_1_5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6" name="Google Shape;406;g2c2a9933ece_1_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5">
  <p:cSld name="Title and Content_20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26e9f55efbb_0_1940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g26e9f55efbb_0_1940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g26e9f55efbb_0_1940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g26e9f55efbb_0_1940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g26e9f55efbb_0_1940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g26e9f55efbb_0_1940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g26e9f55efbb_0_1940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g26e9f55efbb_0_1940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g26e9f55efbb_0_1940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g26e9f55efbb_0_1940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g26e9f55efbb_0_1940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c2a9933ece_1_5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9" name="Google Shape;409;g2c2a9933ece_1_5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10" name="Google Shape;410;g2c2a9933ece_1_5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g2c2a9933ece_1_5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2" name="Google Shape;412;g2c2a9933ece_1_5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13" name="Google Shape;413;g2c2a9933ece_1_5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14" name="Google Shape;414;g2c2a9933ece_1_56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15" name="Google Shape;415;g2c2a9933ece_1_5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c2a9933ece_1_65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418" name="Google Shape;418;g2c2a9933ece_1_6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g2c2a9933ece_1_6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421" name="Google Shape;421;g2c2a9933ece_1_6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g2c2a9933ece_1_6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3" name="Google Shape;423;g2c2a9933ece_1_68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4" name="Google Shape;424;g2c2a9933ece_1_6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5" name="Google Shape;425;g2c2a9933ece_1_6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c2a9933ece_1_7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over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c2a9933ece_1_7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g2c2a9933ece_1_77"/>
          <p:cNvSpPr/>
          <p:nvPr/>
        </p:nvSpPr>
        <p:spPr>
          <a:xfrm>
            <a:off x="6964680" y="-1"/>
            <a:ext cx="2179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g2c2a9933ece_1_77"/>
          <p:cNvSpPr txBox="1"/>
          <p:nvPr>
            <p:ph idx="1" type="body"/>
          </p:nvPr>
        </p:nvSpPr>
        <p:spPr>
          <a:xfrm>
            <a:off x="7348713" y="377070"/>
            <a:ext cx="1433400" cy="3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b="1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b="1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2" name="Google Shape;432;g2c2a9933ece_1_77"/>
          <p:cNvSpPr txBox="1"/>
          <p:nvPr>
            <p:ph type="title"/>
          </p:nvPr>
        </p:nvSpPr>
        <p:spPr>
          <a:xfrm>
            <a:off x="349075" y="1798320"/>
            <a:ext cx="6135300" cy="18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Arial"/>
              <a:buNone/>
              <a:defRPr sz="44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g2c2a9933ece_1_77"/>
          <p:cNvSpPr txBox="1"/>
          <p:nvPr>
            <p:ph idx="2" type="body"/>
          </p:nvPr>
        </p:nvSpPr>
        <p:spPr>
          <a:xfrm>
            <a:off x="349075" y="4182254"/>
            <a:ext cx="61311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4" name="Google Shape;434;g2c2a9933ece_1_77"/>
          <p:cNvSpPr/>
          <p:nvPr/>
        </p:nvSpPr>
        <p:spPr>
          <a:xfrm>
            <a:off x="7348714" y="4314941"/>
            <a:ext cx="14334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sng" cap="none" strike="noStrike">
                <a:solidFill>
                  <a:srgbClr val="66B4FF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academy.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sng" cap="none" strike="noStrike">
                <a:solidFill>
                  <a:srgbClr val="66B4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constructor.org</a:t>
            </a:r>
            <a:endParaRPr b="0" i="0" sz="1600" u="none" cap="none" strike="noStrike">
              <a:solidFill>
                <a:srgbClr val="66B4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8">
  <p:cSld name="Title and Content_18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6e9f55efbb_0_397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7" name="Google Shape;437;g26e9f55efbb_0_397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8" name="Google Shape;438;g26e9f55efbb_0_397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9" name="Google Shape;439;g26e9f55efbb_0_397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0" name="Google Shape;440;g26e9f55efbb_0_397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1" name="Google Shape;441;g26e9f55efbb_0_397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2" name="Google Shape;442;g26e9f55efbb_0_397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3" name="Google Shape;443;g26e9f55efbb_0_397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4" name="Google Shape;444;g26e9f55efbb_0_397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5" name="Google Shape;445;g26e9f55efbb_0_397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6" name="Google Shape;446;g26e9f55efbb_0_397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Title and Content_2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6e9f55efbb_0_421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9" name="Google Shape;449;g26e9f55efbb_0_421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0" name="Google Shape;450;g26e9f55efbb_0_421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1" name="Google Shape;451;g26e9f55efbb_0_421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2" name="Google Shape;452;g26e9f55efbb_0_421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g26e9f55efbb_0_421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4" name="Google Shape;454;g26e9f55efbb_0_421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5" name="Google Shape;455;g26e9f55efbb_0_421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6" name="Google Shape;456;g26e9f55efbb_0_421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7" name="Google Shape;457;g26e9f55efbb_0_421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8" name="Google Shape;458;g26e9f55efbb_0_421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3">
  <p:cSld name="Title and Content_3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6e9f55efbb_0_433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1" name="Google Shape;461;g26e9f55efbb_0_433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2" name="Google Shape;462;g26e9f55efbb_0_433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3" name="Google Shape;463;g26e9f55efbb_0_433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4" name="Google Shape;464;g26e9f55efbb_0_433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5" name="Google Shape;465;g26e9f55efbb_0_433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6" name="Google Shape;466;g26e9f55efbb_0_433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g26e9f55efbb_0_433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8" name="Google Shape;468;g26e9f55efbb_0_433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9" name="Google Shape;469;g26e9f55efbb_0_433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0" name="Google Shape;470;g26e9f55efbb_0_433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6">
  <p:cSld name="Title and Content_2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6e9f55efbb_0_2693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g26e9f55efbb_0_2693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g26e9f55efbb_0_2693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g26e9f55efbb_0_2693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g26e9f55efbb_0_2693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g26e9f55efbb_0_2693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g26e9f55efbb_0_2693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g26e9f55efbb_0_2693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g26e9f55efbb_0_2693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g26e9f55efbb_0_2693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g26e9f55efbb_0_2693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7">
  <p:cSld name="Title and Content_2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6e9f55efbb_0_3459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g26e9f55efbb_0_3459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g26e9f55efbb_0_3459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g26e9f55efbb_0_3459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g26e9f55efbb_0_3459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g26e9f55efbb_0_3459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g26e9f55efbb_0_3459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g26e9f55efbb_0_3459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g26e9f55efbb_0_3459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g26e9f55efbb_0_3459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g26e9f55efbb_0_3459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6e9f55efbb_0_409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g26e9f55efbb_0_409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g26e9f55efbb_0_409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g26e9f55efbb_0_409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g26e9f55efbb_0_409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g26e9f55efbb_0_409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g26e9f55efbb_0_409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g26e9f55efbb_0_409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g26e9f55efbb_0_409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g26e9f55efbb_0_409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g26e9f55efbb_0_409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8">
  <p:cSld name="Title and Content_23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6e9f55efbb_0_4242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" name="Google Shape;88;g26e9f55efbb_0_4242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g26e9f55efbb_0_4242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g26e9f55efbb_0_4242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g26e9f55efbb_0_4242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g26e9f55efbb_0_4242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g26e9f55efbb_0_4242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g26e9f55efbb_0_4242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g26e9f55efbb_0_4242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g26e9f55efbb_0_4242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g26e9f55efbb_0_4242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9">
  <p:cSld name="Title and Content_24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6e9f55efbb_0_4994"/>
          <p:cNvSpPr txBox="1"/>
          <p:nvPr>
            <p:ph type="title"/>
          </p:nvPr>
        </p:nvSpPr>
        <p:spPr>
          <a:xfrm>
            <a:off x="383607" y="23731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g26e9f55efbb_0_4994"/>
          <p:cNvSpPr txBox="1"/>
          <p:nvPr>
            <p:ph idx="1" type="body"/>
          </p:nvPr>
        </p:nvSpPr>
        <p:spPr>
          <a:xfrm>
            <a:off x="383608" y="1957019"/>
            <a:ext cx="8365200" cy="25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lphaLcParenR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0035" lvl="3" marL="18288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Arial"/>
              <a:buAutoNum type="romanLcPeriod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g26e9f55efbb_0_4994"/>
          <p:cNvSpPr txBox="1"/>
          <p:nvPr>
            <p:ph idx="2" type="body"/>
          </p:nvPr>
        </p:nvSpPr>
        <p:spPr>
          <a:xfrm>
            <a:off x="383607" y="1166813"/>
            <a:ext cx="8364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g26e9f55efbb_0_4994"/>
          <p:cNvSpPr txBox="1"/>
          <p:nvPr>
            <p:ph idx="3" type="body"/>
          </p:nvPr>
        </p:nvSpPr>
        <p:spPr>
          <a:xfrm>
            <a:off x="383607" y="735013"/>
            <a:ext cx="8365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g26e9f55efbb_0_4994"/>
          <p:cNvSpPr txBox="1"/>
          <p:nvPr>
            <p:ph idx="4" type="body"/>
          </p:nvPr>
        </p:nvSpPr>
        <p:spPr>
          <a:xfrm>
            <a:off x="98425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g26e9f55efbb_0_4994"/>
          <p:cNvSpPr txBox="1"/>
          <p:nvPr>
            <p:ph idx="5" type="body"/>
          </p:nvPr>
        </p:nvSpPr>
        <p:spPr>
          <a:xfrm>
            <a:off x="1379892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g26e9f55efbb_0_4994"/>
          <p:cNvSpPr txBox="1"/>
          <p:nvPr>
            <p:ph idx="6" type="body"/>
          </p:nvPr>
        </p:nvSpPr>
        <p:spPr>
          <a:xfrm>
            <a:off x="2661359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g26e9f55efbb_0_4994"/>
          <p:cNvSpPr txBox="1"/>
          <p:nvPr>
            <p:ph idx="7" type="body"/>
          </p:nvPr>
        </p:nvSpPr>
        <p:spPr>
          <a:xfrm>
            <a:off x="3942826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g26e9f55efbb_0_4994"/>
          <p:cNvSpPr txBox="1"/>
          <p:nvPr>
            <p:ph idx="8" type="body"/>
          </p:nvPr>
        </p:nvSpPr>
        <p:spPr>
          <a:xfrm>
            <a:off x="650576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g26e9f55efbb_0_4994"/>
          <p:cNvSpPr txBox="1"/>
          <p:nvPr>
            <p:ph idx="9" type="body"/>
          </p:nvPr>
        </p:nvSpPr>
        <p:spPr>
          <a:xfrm>
            <a:off x="7787230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g26e9f55efbb_0_4994"/>
          <p:cNvSpPr txBox="1"/>
          <p:nvPr>
            <p:ph idx="13" type="body"/>
          </p:nvPr>
        </p:nvSpPr>
        <p:spPr>
          <a:xfrm>
            <a:off x="5224293" y="-813859"/>
            <a:ext cx="1260000" cy="46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86F62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E86F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44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44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48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46.xml"/><Relationship Id="rId49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c2a9933ece_1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" name="Google Shape;11;g2c2a9933ece_1_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2" name="Google Shape;12;g2c2a9933ece_1_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493706" y="4568875"/>
            <a:ext cx="1515093" cy="4521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linkedin.com/in/dipanjans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ocs.ragas.io/en/stable/concepts/metrics/faithfulness.html" TargetMode="External"/><Relationship Id="rId4" Type="http://schemas.openxmlformats.org/officeDocument/2006/relationships/hyperlink" Target="https://docs.ragas.io/en/stable/concepts/metrics/faithfulness.html" TargetMode="External"/><Relationship Id="rId9" Type="http://schemas.openxmlformats.org/officeDocument/2006/relationships/hyperlink" Target="https://docs.ragas.io/en/stable/concepts/metrics/context_relevancy.html" TargetMode="External"/><Relationship Id="rId5" Type="http://schemas.openxmlformats.org/officeDocument/2006/relationships/hyperlink" Target="https://docs.ragas.io/en/stable/concepts/metrics/answer_relevance.html" TargetMode="External"/><Relationship Id="rId6" Type="http://schemas.openxmlformats.org/officeDocument/2006/relationships/hyperlink" Target="https://docs.ragas.io/en/stable/concepts/metrics/answer_relevance.html" TargetMode="External"/><Relationship Id="rId7" Type="http://schemas.openxmlformats.org/officeDocument/2006/relationships/hyperlink" Target="https://docs.ragas.io/en/stable/concepts/metrics/context_precision.html" TargetMode="External"/><Relationship Id="rId8" Type="http://schemas.openxmlformats.org/officeDocument/2006/relationships/hyperlink" Target="https://docs.ragas.io/en/stable/concepts/metrics/context_precision.html" TargetMode="External"/><Relationship Id="rId11" Type="http://schemas.openxmlformats.org/officeDocument/2006/relationships/hyperlink" Target="https://docs.ragas.io/en/stable/concepts/metrics/context_recall.html" TargetMode="External"/><Relationship Id="rId10" Type="http://schemas.openxmlformats.org/officeDocument/2006/relationships/hyperlink" Target="https://docs.ragas.io/en/stable/concepts/metrics/context_relevancy.html" TargetMode="External"/><Relationship Id="rId13" Type="http://schemas.openxmlformats.org/officeDocument/2006/relationships/hyperlink" Target="https://docs.ragas.io/en/stable/concepts/metrics/context_entities_recall.html" TargetMode="External"/><Relationship Id="rId12" Type="http://schemas.openxmlformats.org/officeDocument/2006/relationships/hyperlink" Target="https://docs.ragas.io/en/stable/concepts/metrics/context_recall.html" TargetMode="External"/><Relationship Id="rId15" Type="http://schemas.openxmlformats.org/officeDocument/2006/relationships/hyperlink" Target="https://docs.ragas.io/en/stable/concepts/metrics/semantic_similarity.html" TargetMode="External"/><Relationship Id="rId14" Type="http://schemas.openxmlformats.org/officeDocument/2006/relationships/hyperlink" Target="https://docs.ragas.io/en/stable/concepts/metrics/context_entities_recall.html" TargetMode="External"/><Relationship Id="rId17" Type="http://schemas.openxmlformats.org/officeDocument/2006/relationships/hyperlink" Target="https://docs.ragas.io/en/stable/concepts/metrics/answer_correctness.html" TargetMode="External"/><Relationship Id="rId16" Type="http://schemas.openxmlformats.org/officeDocument/2006/relationships/hyperlink" Target="https://docs.ragas.io/en/stable/concepts/metrics/semantic_similarity.html" TargetMode="External"/><Relationship Id="rId19" Type="http://schemas.openxmlformats.org/officeDocument/2006/relationships/image" Target="../media/image12.png"/><Relationship Id="rId18" Type="http://schemas.openxmlformats.org/officeDocument/2006/relationships/hyperlink" Target="https://docs.ragas.io/en/stable/concepts/metrics/answer_correctness.html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Relationship Id="rId4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40.png"/><Relationship Id="rId6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c2a9933ece_1_103"/>
          <p:cNvSpPr txBox="1"/>
          <p:nvPr>
            <p:ph type="ctrTitle"/>
          </p:nvPr>
        </p:nvSpPr>
        <p:spPr>
          <a:xfrm>
            <a:off x="729450" y="1322450"/>
            <a:ext cx="81375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Comprehensive Guide to </a:t>
            </a:r>
            <a:r>
              <a:rPr lang="en-US"/>
              <a:t>Evaluating LLM and RAG Systems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477" name="Google Shape;477;g2c2a9933ece_1_10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Dipanjan (DJ) Sarkar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f2d8aecdb5_0_63"/>
          <p:cNvSpPr txBox="1"/>
          <p:nvPr>
            <p:ph type="title"/>
          </p:nvPr>
        </p:nvSpPr>
        <p:spPr>
          <a:xfrm>
            <a:off x="119907" y="9376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EF475B"/>
                </a:solidFill>
              </a:rPr>
              <a:t>Model-based LLM Scorers - G-Eval</a:t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</p:txBody>
      </p:sp>
      <p:sp>
        <p:nvSpPr>
          <p:cNvPr id="541" name="Google Shape;541;g2f2d8aecdb5_0_63"/>
          <p:cNvSpPr txBox="1"/>
          <p:nvPr/>
        </p:nvSpPr>
        <p:spPr>
          <a:xfrm>
            <a:off x="37625" y="4817100"/>
            <a:ext cx="4650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</a:rPr>
              <a:t>Source: https://www.confident-ai.com/blog/llm-evaluation-metrics-everything-you-need-for-llm-evaluation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542" name="Google Shape;542;g2f2d8aecdb5_0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74567"/>
            <a:ext cx="5487357" cy="399013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g2f2d8aecdb5_0_63"/>
          <p:cNvSpPr txBox="1"/>
          <p:nvPr/>
        </p:nvSpPr>
        <p:spPr>
          <a:xfrm>
            <a:off x="5823175" y="1882875"/>
            <a:ext cx="30000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rgbClr val="181E2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G-Eval first generates a series of evaluation steps using chain of thoughts (CoTs) before using the generated steps to determine the final score via a form-filling paradigm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f2d8aecdb5_0_70"/>
          <p:cNvSpPr txBox="1"/>
          <p:nvPr>
            <p:ph type="title"/>
          </p:nvPr>
        </p:nvSpPr>
        <p:spPr>
          <a:xfrm>
            <a:off x="119907" y="9376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EF475B"/>
                </a:solidFill>
              </a:rPr>
              <a:t>G-Eval with DeepEval</a:t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</p:txBody>
      </p:sp>
      <p:sp>
        <p:nvSpPr>
          <p:cNvPr id="549" name="Google Shape;549;g2f2d8aecdb5_0_70"/>
          <p:cNvSpPr txBox="1"/>
          <p:nvPr/>
        </p:nvSpPr>
        <p:spPr>
          <a:xfrm>
            <a:off x="37625" y="4817100"/>
            <a:ext cx="4650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</a:rPr>
              <a:t>Source: https://www.confident-ai.com/blog/llm-evaluation-metrics-everything-you-need-for-llm-evaluation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550" name="Google Shape;550;g2f2d8aecdb5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74567"/>
            <a:ext cx="6429157" cy="3990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f2d8aecdb5_0_80"/>
          <p:cNvSpPr txBox="1"/>
          <p:nvPr>
            <p:ph type="title"/>
          </p:nvPr>
        </p:nvSpPr>
        <p:spPr>
          <a:xfrm>
            <a:off x="119907" y="9376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EF475B"/>
                </a:solidFill>
              </a:rPr>
              <a:t>Combining Statistical and Model-based Scorers</a:t>
            </a:r>
            <a:endParaRPr>
              <a:solidFill>
                <a:srgbClr val="EF475B"/>
              </a:solidFill>
            </a:endParaRPr>
          </a:p>
        </p:txBody>
      </p:sp>
      <p:sp>
        <p:nvSpPr>
          <p:cNvPr id="556" name="Google Shape;556;g2f2d8aecdb5_0_80"/>
          <p:cNvSpPr txBox="1"/>
          <p:nvPr/>
        </p:nvSpPr>
        <p:spPr>
          <a:xfrm>
            <a:off x="37625" y="4817100"/>
            <a:ext cx="4650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</a:rPr>
              <a:t>Source: https://www.confident-ai.com/blog/llm-evaluation-metrics-everything-you-need-for-llm-evaluation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557" name="Google Shape;557;g2f2d8aecdb5_0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74567"/>
            <a:ext cx="7732971" cy="3990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f2d8aecdb5_0_0"/>
          <p:cNvSpPr txBox="1"/>
          <p:nvPr>
            <p:ph type="title"/>
          </p:nvPr>
        </p:nvSpPr>
        <p:spPr>
          <a:xfrm>
            <a:off x="119907" y="9376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EF475B"/>
                </a:solidFill>
              </a:rPr>
              <a:t>Ragas for evaluating LLM and RAG Systems</a:t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</p:txBody>
      </p:sp>
      <p:sp>
        <p:nvSpPr>
          <p:cNvPr id="563" name="Google Shape;563;g2f2d8aecdb5_0_0"/>
          <p:cNvSpPr txBox="1"/>
          <p:nvPr/>
        </p:nvSpPr>
        <p:spPr>
          <a:xfrm>
            <a:off x="5075975" y="1188450"/>
            <a:ext cx="3956700" cy="22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</a:rPr>
              <a:t>Ragas is a framework that helps you evaluate your Retrieval Augmented Generation (RAG) pipelines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Very useful as it provides a suite of metrics to evaluate each stage of a RAG pipeline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564" name="Google Shape;564;g2f2d8aecdb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00" y="1224854"/>
            <a:ext cx="4784675" cy="2693772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g2f2d8aecdb5_0_0"/>
          <p:cNvSpPr txBox="1"/>
          <p:nvPr/>
        </p:nvSpPr>
        <p:spPr>
          <a:xfrm>
            <a:off x="37625" y="4817100"/>
            <a:ext cx="194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</a:rPr>
              <a:t>Source: https://docs.ragas.io/en/stable/index.html</a:t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dd9275fc3d_0_5"/>
          <p:cNvSpPr txBox="1"/>
          <p:nvPr>
            <p:ph type="title"/>
          </p:nvPr>
        </p:nvSpPr>
        <p:spPr>
          <a:xfrm>
            <a:off x="119907" y="9376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EF475B"/>
                </a:solidFill>
              </a:rPr>
              <a:t>Key Metrics for RAG Evaluation</a:t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</p:txBody>
      </p:sp>
      <p:sp>
        <p:nvSpPr>
          <p:cNvPr id="571" name="Google Shape;571;g2dd9275fc3d_0_5"/>
          <p:cNvSpPr txBox="1"/>
          <p:nvPr/>
        </p:nvSpPr>
        <p:spPr>
          <a:xfrm>
            <a:off x="5075975" y="1188450"/>
            <a:ext cx="3956700" cy="3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Metrics to evaluate specific components of a RAG pipeline include:</a:t>
            </a:r>
            <a:endParaRPr sz="1800">
              <a:solidFill>
                <a:schemeClr val="dk1"/>
              </a:solidFill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72A"/>
              </a:buClr>
              <a:buSzPts val="1050"/>
              <a:buFont typeface="Roboto"/>
              <a:buChar char="○"/>
            </a:pPr>
            <a:r>
              <a:rPr lang="en-US" sz="105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Faithfulness</a:t>
            </a:r>
            <a:endParaRPr sz="1050" u="sng">
              <a:solidFill>
                <a:schemeClr val="hlink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  <a:hlinkClick r:id="rId4"/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72A"/>
              </a:buClr>
              <a:buSzPts val="1050"/>
              <a:buFont typeface="Roboto"/>
              <a:buChar char="○"/>
            </a:pPr>
            <a:r>
              <a:rPr lang="en-US" sz="105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5"/>
              </a:rPr>
              <a:t>Answer Relevance</a:t>
            </a:r>
            <a:endParaRPr sz="1050" u="sng">
              <a:solidFill>
                <a:schemeClr val="hlink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  <a:hlinkClick r:id="rId6"/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72A"/>
              </a:buClr>
              <a:buSzPts val="1050"/>
              <a:buFont typeface="Roboto"/>
              <a:buChar char="○"/>
            </a:pPr>
            <a:r>
              <a:rPr lang="en-US" sz="105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7"/>
              </a:rPr>
              <a:t>Context Precision</a:t>
            </a:r>
            <a:endParaRPr sz="1050" u="sng">
              <a:solidFill>
                <a:schemeClr val="hlink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  <a:hlinkClick r:id="rId8"/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72A"/>
              </a:buClr>
              <a:buSzPts val="1050"/>
              <a:buFont typeface="Roboto"/>
              <a:buChar char="○"/>
            </a:pPr>
            <a:r>
              <a:rPr lang="en-US" sz="105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9"/>
              </a:rPr>
              <a:t>Context Relevancy</a:t>
            </a:r>
            <a:endParaRPr sz="1050" u="sng">
              <a:solidFill>
                <a:schemeClr val="hlink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  <a:hlinkClick r:id="rId10"/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72A"/>
              </a:buClr>
              <a:buSzPts val="1050"/>
              <a:buFont typeface="Roboto"/>
              <a:buChar char="○"/>
            </a:pPr>
            <a:r>
              <a:rPr lang="en-US" sz="105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11"/>
              </a:rPr>
              <a:t>Context Recall</a:t>
            </a:r>
            <a:endParaRPr sz="1050" u="sng">
              <a:solidFill>
                <a:schemeClr val="hlink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  <a:hlinkClick r:id="rId12"/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72A"/>
              </a:buClr>
              <a:buSzPts val="1050"/>
              <a:buFont typeface="Roboto"/>
              <a:buChar char="○"/>
            </a:pPr>
            <a:r>
              <a:rPr lang="en-US" sz="105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13"/>
              </a:rPr>
              <a:t>Context entities recall</a:t>
            </a:r>
            <a:endParaRPr sz="1050" u="sng">
              <a:solidFill>
                <a:schemeClr val="hlink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  <a:hlinkClick r:id="rId14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Metrics to evaluate the entire LLM or RAG system include:</a:t>
            </a:r>
            <a:endParaRPr sz="1800">
              <a:solidFill>
                <a:schemeClr val="dk1"/>
              </a:solidFill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72A"/>
              </a:buClr>
              <a:buSzPts val="1050"/>
              <a:buFont typeface="Roboto"/>
              <a:buChar char="○"/>
            </a:pPr>
            <a:r>
              <a:rPr lang="en-US" sz="105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15"/>
              </a:rPr>
              <a:t>Answer semantic similarity</a:t>
            </a:r>
            <a:endParaRPr sz="1050" u="sng">
              <a:solidFill>
                <a:schemeClr val="hlink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  <a:hlinkClick r:id="rId16"/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72A"/>
              </a:buClr>
              <a:buSzPts val="1050"/>
              <a:buFont typeface="Roboto"/>
              <a:buChar char="○"/>
            </a:pPr>
            <a:r>
              <a:rPr lang="en-US" sz="105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17"/>
              </a:rPr>
              <a:t>Answer Correctness</a:t>
            </a:r>
            <a:endParaRPr sz="1050" u="sng">
              <a:solidFill>
                <a:schemeClr val="hlink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  <a:hlinkClick r:id="rId18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572" name="Google Shape;572;g2dd9275fc3d_0_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19900" y="1224854"/>
            <a:ext cx="4784675" cy="2693772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g2dd9275fc3d_0_5"/>
          <p:cNvSpPr txBox="1"/>
          <p:nvPr/>
        </p:nvSpPr>
        <p:spPr>
          <a:xfrm>
            <a:off x="37625" y="4817100"/>
            <a:ext cx="194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</a:rPr>
              <a:t>Source: https://docs.ragas.io/en/stable/index.html</a:t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dd9275fc3d_0_14"/>
          <p:cNvSpPr txBox="1"/>
          <p:nvPr>
            <p:ph type="title"/>
          </p:nvPr>
        </p:nvSpPr>
        <p:spPr>
          <a:xfrm>
            <a:off x="119907" y="9376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EF475B"/>
                </a:solidFill>
              </a:rPr>
              <a:t>Faithfulness</a:t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</p:txBody>
      </p:sp>
      <p:sp>
        <p:nvSpPr>
          <p:cNvPr id="579" name="Google Shape;579;g2dd9275fc3d_0_14"/>
          <p:cNvSpPr txBox="1"/>
          <p:nvPr/>
        </p:nvSpPr>
        <p:spPr>
          <a:xfrm>
            <a:off x="5096225" y="1314750"/>
            <a:ext cx="4004100" cy="23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Measures the factual consistency of the generated answer against the given context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Calculated from answer and retrieved context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Answer is scaled to (0,1) range. Higher the better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80" name="Google Shape;580;g2dd9275fc3d_0_14"/>
          <p:cNvSpPr txBox="1"/>
          <p:nvPr/>
        </p:nvSpPr>
        <p:spPr>
          <a:xfrm>
            <a:off x="37625" y="4817100"/>
            <a:ext cx="194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</a:rPr>
              <a:t>Source: https://docs.ragas.io/en/stable/index.html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581" name="Google Shape;581;g2dd9275fc3d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50" y="1668424"/>
            <a:ext cx="5132951" cy="167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dd9275fc3d_0_33"/>
          <p:cNvSpPr txBox="1"/>
          <p:nvPr>
            <p:ph type="title"/>
          </p:nvPr>
        </p:nvSpPr>
        <p:spPr>
          <a:xfrm>
            <a:off x="119907" y="9376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EF475B"/>
                </a:solidFill>
              </a:rPr>
              <a:t>Faithfulness</a:t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</p:txBody>
      </p:sp>
      <p:sp>
        <p:nvSpPr>
          <p:cNvPr id="587" name="Google Shape;587;g2dd9275fc3d_0_33"/>
          <p:cNvSpPr txBox="1"/>
          <p:nvPr/>
        </p:nvSpPr>
        <p:spPr>
          <a:xfrm>
            <a:off x="5205600" y="1314750"/>
            <a:ext cx="4004100" cy="19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Generated answer is regarded as faithful if all the claims made in the answer can be inferred from the given context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Uses the formula as shown on the left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88" name="Google Shape;588;g2dd9275fc3d_0_33"/>
          <p:cNvSpPr txBox="1"/>
          <p:nvPr/>
        </p:nvSpPr>
        <p:spPr>
          <a:xfrm>
            <a:off x="37625" y="4817100"/>
            <a:ext cx="194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</a:rPr>
              <a:t>Source: https://docs.ragas.io/en/stable/index.html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589" name="Google Shape;589;g2dd9275fc3d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50" y="1668424"/>
            <a:ext cx="5132951" cy="167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dd9275fc3d_0_43"/>
          <p:cNvSpPr txBox="1"/>
          <p:nvPr>
            <p:ph type="title"/>
          </p:nvPr>
        </p:nvSpPr>
        <p:spPr>
          <a:xfrm>
            <a:off x="119907" y="9376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EF475B"/>
                </a:solidFill>
              </a:rPr>
              <a:t>Faithfulness</a:t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</p:txBody>
      </p:sp>
      <p:sp>
        <p:nvSpPr>
          <p:cNvPr id="595" name="Google Shape;595;g2dd9275fc3d_0_43"/>
          <p:cNvSpPr txBox="1"/>
          <p:nvPr/>
        </p:nvSpPr>
        <p:spPr>
          <a:xfrm>
            <a:off x="5085900" y="522175"/>
            <a:ext cx="4004100" cy="42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Let’s examine how faithfulness was calculated using the low faithfulness answer:</a:t>
            </a:r>
            <a:endParaRPr sz="18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US" sz="1200">
                <a:solidFill>
                  <a:schemeClr val="dk1"/>
                </a:solidFill>
              </a:rPr>
              <a:t>Step 1: Break the generated answer into individual statements.</a:t>
            </a:r>
            <a:endParaRPr sz="1200">
              <a:solidFill>
                <a:schemeClr val="dk1"/>
              </a:solidFill>
            </a:endParaRPr>
          </a:p>
          <a:p>
            <a:pPr indent="-304800" lvl="2" marL="13716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en-US" sz="1200">
                <a:solidFill>
                  <a:schemeClr val="dk1"/>
                </a:solidFill>
              </a:rPr>
              <a:t>Statement 1: “Einstein was born in Germany.”</a:t>
            </a:r>
            <a:endParaRPr sz="1200">
              <a:solidFill>
                <a:schemeClr val="dk1"/>
              </a:solidFill>
            </a:endParaRPr>
          </a:p>
          <a:p>
            <a:pPr indent="-304800" lvl="2" marL="13716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en-US" sz="1200">
                <a:solidFill>
                  <a:schemeClr val="dk1"/>
                </a:solidFill>
              </a:rPr>
              <a:t>Statement 2: “Einstein was born on 20th March 1879.”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US" sz="1200">
                <a:solidFill>
                  <a:schemeClr val="dk1"/>
                </a:solidFill>
              </a:rPr>
              <a:t>Step 2: For each of the generated statements, verify if it can be inferred from the given context.</a:t>
            </a:r>
            <a:endParaRPr sz="1200">
              <a:solidFill>
                <a:schemeClr val="dk1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en-US" sz="1200">
                <a:solidFill>
                  <a:schemeClr val="dk1"/>
                </a:solidFill>
              </a:rPr>
              <a:t>Statement 1: Yes</a:t>
            </a:r>
            <a:endParaRPr sz="1200">
              <a:solidFill>
                <a:schemeClr val="dk1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en-US" sz="1200">
                <a:solidFill>
                  <a:schemeClr val="dk1"/>
                </a:solidFill>
              </a:rPr>
              <a:t>Statement 2: No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US" sz="1200">
                <a:solidFill>
                  <a:schemeClr val="dk1"/>
                </a:solidFill>
              </a:rPr>
              <a:t>Step 3: Use the formula depicted above to calculate faithfulness.</a:t>
            </a:r>
            <a:endParaRPr sz="18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96" name="Google Shape;596;g2dd9275fc3d_0_43"/>
          <p:cNvSpPr txBox="1"/>
          <p:nvPr/>
        </p:nvSpPr>
        <p:spPr>
          <a:xfrm>
            <a:off x="37625" y="4817100"/>
            <a:ext cx="194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</a:rPr>
              <a:t>Source: https://docs.ragas.io/en/stable/index.html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597" name="Google Shape;597;g2dd9275fc3d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50" y="1668424"/>
            <a:ext cx="5132951" cy="167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g2dd9275fc3d_0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6100" y="4227775"/>
            <a:ext cx="1821975" cy="5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dd9275fc3d_0_51"/>
          <p:cNvSpPr txBox="1"/>
          <p:nvPr>
            <p:ph type="title"/>
          </p:nvPr>
        </p:nvSpPr>
        <p:spPr>
          <a:xfrm>
            <a:off x="119907" y="9376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EF475B"/>
                </a:solidFill>
              </a:rPr>
              <a:t>Faithfulness in Ragas</a:t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</p:txBody>
      </p:sp>
      <p:sp>
        <p:nvSpPr>
          <p:cNvPr id="604" name="Google Shape;604;g2dd9275fc3d_0_51"/>
          <p:cNvSpPr txBox="1"/>
          <p:nvPr/>
        </p:nvSpPr>
        <p:spPr>
          <a:xfrm>
            <a:off x="37625" y="4817100"/>
            <a:ext cx="194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</a:rPr>
              <a:t>Source: https://docs.ragas.io/en/stable/index.html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605" name="Google Shape;605;g2dd9275fc3d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74567"/>
            <a:ext cx="6178508" cy="3400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dd9275fc3d_0_60"/>
          <p:cNvSpPr txBox="1"/>
          <p:nvPr>
            <p:ph type="title"/>
          </p:nvPr>
        </p:nvSpPr>
        <p:spPr>
          <a:xfrm>
            <a:off x="119907" y="9376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EF475B"/>
                </a:solidFill>
              </a:rPr>
              <a:t>Answer Relevance</a:t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</p:txBody>
      </p:sp>
      <p:sp>
        <p:nvSpPr>
          <p:cNvPr id="611" name="Google Shape;611;g2dd9275fc3d_0_60"/>
          <p:cNvSpPr txBox="1"/>
          <p:nvPr/>
        </p:nvSpPr>
        <p:spPr>
          <a:xfrm>
            <a:off x="4998150" y="896250"/>
            <a:ext cx="4004100" cy="3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Answer Relevancy, focuses on assessing how pertinent or relevant the generated answer is to the given prompt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Lower score is assigned to answers that are incomplete or contain redundant information and higher scores indicate better relevancy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Metric is computed using the question, the context and the answer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12" name="Google Shape;612;g2dd9275fc3d_0_60"/>
          <p:cNvSpPr txBox="1"/>
          <p:nvPr/>
        </p:nvSpPr>
        <p:spPr>
          <a:xfrm>
            <a:off x="37625" y="4817100"/>
            <a:ext cx="194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</a:rPr>
              <a:t>Source: https://docs.ragas.io/en/stable/index.html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613" name="Google Shape;613;g2dd9275fc3d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00" y="1255417"/>
            <a:ext cx="4791425" cy="263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6e9f55efbb_0_0"/>
          <p:cNvSpPr txBox="1"/>
          <p:nvPr>
            <p:ph type="title"/>
          </p:nvPr>
        </p:nvSpPr>
        <p:spPr>
          <a:xfrm>
            <a:off x="119907" y="9376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EF475B"/>
                </a:solidFill>
              </a:rPr>
              <a:t>Building an LLM Evaluation Framework</a:t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</p:txBody>
      </p:sp>
      <p:sp>
        <p:nvSpPr>
          <p:cNvPr id="483" name="Google Shape;483;g26e9f55efbb_0_0"/>
          <p:cNvSpPr txBox="1"/>
          <p:nvPr/>
        </p:nvSpPr>
        <p:spPr>
          <a:xfrm>
            <a:off x="5075975" y="809400"/>
            <a:ext cx="39567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An LLM Evaluation Framework is designed to evaluate and test outputs of LLM systems on a range of different criteria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Key components of this framework would be: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An evaluation dataset typically of (context), input and output pairs or triplets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Evaluation metrics which we want to use to measure the performance of our system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84" name="Google Shape;484;g26e9f55efbb_0_0"/>
          <p:cNvSpPr txBox="1"/>
          <p:nvPr/>
        </p:nvSpPr>
        <p:spPr>
          <a:xfrm>
            <a:off x="37625" y="4817100"/>
            <a:ext cx="4650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</a:rPr>
              <a:t>Source: https://www.confident-ai.com/blog/llm-evaluation-metrics-everything-you-need-for-llm-evaluation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485" name="Google Shape;485;g26e9f55efb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00" y="970305"/>
            <a:ext cx="4771175" cy="3202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dd9275fc3d_0_72"/>
          <p:cNvSpPr txBox="1"/>
          <p:nvPr>
            <p:ph type="title"/>
          </p:nvPr>
        </p:nvSpPr>
        <p:spPr>
          <a:xfrm>
            <a:off x="119907" y="9376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EF475B"/>
                </a:solidFill>
              </a:rPr>
              <a:t>Answer Relevance</a:t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</p:txBody>
      </p:sp>
      <p:sp>
        <p:nvSpPr>
          <p:cNvPr id="619" name="Google Shape;619;g2dd9275fc3d_0_72"/>
          <p:cNvSpPr txBox="1"/>
          <p:nvPr/>
        </p:nvSpPr>
        <p:spPr>
          <a:xfrm>
            <a:off x="4911325" y="639750"/>
            <a:ext cx="4155300" cy="40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To calculate this score, the LLM is prompted to generate an appropriate question for the generated answer multiple times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The mean cosine similarity between these generated questions and the original question is measured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If the generated answer accurately addresses the initial question, the LLM should be able to generate questions from the answer that align with the original question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20" name="Google Shape;620;g2dd9275fc3d_0_72"/>
          <p:cNvSpPr txBox="1"/>
          <p:nvPr/>
        </p:nvSpPr>
        <p:spPr>
          <a:xfrm>
            <a:off x="37625" y="4817100"/>
            <a:ext cx="194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</a:rPr>
              <a:t>Source: https://docs.ragas.io/en/stable/index.html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621" name="Google Shape;621;g2dd9275fc3d_0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00" y="1255417"/>
            <a:ext cx="4791425" cy="263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dd9275fc3d_0_82"/>
          <p:cNvSpPr txBox="1"/>
          <p:nvPr>
            <p:ph type="title"/>
          </p:nvPr>
        </p:nvSpPr>
        <p:spPr>
          <a:xfrm>
            <a:off x="119907" y="9376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EF475B"/>
                </a:solidFill>
              </a:rPr>
              <a:t>Answer Relevance</a:t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</p:txBody>
      </p:sp>
      <p:sp>
        <p:nvSpPr>
          <p:cNvPr id="627" name="Google Shape;627;g2dd9275fc3d_0_82"/>
          <p:cNvSpPr txBox="1"/>
          <p:nvPr/>
        </p:nvSpPr>
        <p:spPr>
          <a:xfrm>
            <a:off x="4918075" y="93775"/>
            <a:ext cx="4155300" cy="45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To calculate the relevance of the answer to the given question, we follow two steps:</a:t>
            </a:r>
            <a:endParaRPr sz="18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US" sz="1200">
                <a:solidFill>
                  <a:schemeClr val="dk1"/>
                </a:solidFill>
              </a:rPr>
              <a:t>Step 1: Reverse-engineer ‘n’ variants of the question from the generated answer using a Large Language Model (LLM). For instance, for the first answer, the LLM might generate the following possible questions:</a:t>
            </a:r>
            <a:endParaRPr sz="1200">
              <a:solidFill>
                <a:schemeClr val="dk1"/>
              </a:solidFill>
            </a:endParaRPr>
          </a:p>
          <a:p>
            <a:pPr indent="-304800" lvl="2" marL="13716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en-US" sz="1200">
                <a:solidFill>
                  <a:schemeClr val="dk1"/>
                </a:solidFill>
              </a:rPr>
              <a:t>Question 1: “In which part of Europe is France located?”</a:t>
            </a:r>
            <a:endParaRPr sz="1200">
              <a:solidFill>
                <a:schemeClr val="dk1"/>
              </a:solidFill>
            </a:endParaRPr>
          </a:p>
          <a:p>
            <a:pPr indent="-304800" lvl="2" marL="13716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en-US" sz="1200">
                <a:solidFill>
                  <a:schemeClr val="dk1"/>
                </a:solidFill>
              </a:rPr>
              <a:t>Question 2: “What is the geographical location of France within Europe?”</a:t>
            </a:r>
            <a:endParaRPr sz="1200">
              <a:solidFill>
                <a:schemeClr val="dk1"/>
              </a:solidFill>
            </a:endParaRPr>
          </a:p>
          <a:p>
            <a:pPr indent="-304800" lvl="2" marL="13716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en-US" sz="1200">
                <a:solidFill>
                  <a:schemeClr val="dk1"/>
                </a:solidFill>
              </a:rPr>
              <a:t>Question 3: “Can you identify the region of Europe where France is situated?”</a:t>
            </a:r>
            <a:endParaRPr sz="12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200">
                <a:solidFill>
                  <a:schemeClr val="dk1"/>
                </a:solidFill>
              </a:rPr>
              <a:t>Step 2: Calculate the mean cosine similarity between the generated questions and the actual question.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28" name="Google Shape;628;g2dd9275fc3d_0_82"/>
          <p:cNvSpPr txBox="1"/>
          <p:nvPr/>
        </p:nvSpPr>
        <p:spPr>
          <a:xfrm>
            <a:off x="37625" y="4817100"/>
            <a:ext cx="194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</a:rPr>
              <a:t>Source: https://docs.ragas.io/en/stable/index.html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629" name="Google Shape;629;g2dd9275fc3d_0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00" y="2043300"/>
            <a:ext cx="4730351" cy="1056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dd9275fc3d_0_97"/>
          <p:cNvSpPr txBox="1"/>
          <p:nvPr>
            <p:ph type="title"/>
          </p:nvPr>
        </p:nvSpPr>
        <p:spPr>
          <a:xfrm>
            <a:off x="119907" y="9376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EF475B"/>
                </a:solidFill>
              </a:rPr>
              <a:t>Answer Relevance in Ragas</a:t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</p:txBody>
      </p:sp>
      <p:sp>
        <p:nvSpPr>
          <p:cNvPr id="635" name="Google Shape;635;g2dd9275fc3d_0_97"/>
          <p:cNvSpPr txBox="1"/>
          <p:nvPr/>
        </p:nvSpPr>
        <p:spPr>
          <a:xfrm>
            <a:off x="37625" y="4817100"/>
            <a:ext cx="194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</a:rPr>
              <a:t>Source: https://docs.ragas.io/en/stable/index.html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636" name="Google Shape;636;g2dd9275fc3d_0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74567"/>
            <a:ext cx="7912960" cy="3990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dd9275fc3d_0_104"/>
          <p:cNvSpPr txBox="1"/>
          <p:nvPr>
            <p:ph type="title"/>
          </p:nvPr>
        </p:nvSpPr>
        <p:spPr>
          <a:xfrm>
            <a:off x="119907" y="9376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EF475B"/>
                </a:solidFill>
              </a:rPr>
              <a:t>Context Precision</a:t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</p:txBody>
      </p:sp>
      <p:sp>
        <p:nvSpPr>
          <p:cNvPr id="642" name="Google Shape;642;g2dd9275fc3d_0_104"/>
          <p:cNvSpPr txBox="1"/>
          <p:nvPr/>
        </p:nvSpPr>
        <p:spPr>
          <a:xfrm>
            <a:off x="4998150" y="896250"/>
            <a:ext cx="40041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Metric that evaluates whether all of the ground-truth relevant items present in the contexts are ranked higher or not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Ideally all the relevant chunks must appear at the top ranks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This metric is computed using the question, ground_truth and the contexts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Higher score is better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43" name="Google Shape;643;g2dd9275fc3d_0_104"/>
          <p:cNvSpPr txBox="1"/>
          <p:nvPr/>
        </p:nvSpPr>
        <p:spPr>
          <a:xfrm>
            <a:off x="37625" y="4817100"/>
            <a:ext cx="194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</a:rPr>
              <a:t>Source: https://docs.ragas.io/en/stable/index.html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644" name="Google Shape;644;g2dd9275fc3d_0_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25" y="1660650"/>
            <a:ext cx="5086774" cy="14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dd9275fc3d_0_116"/>
          <p:cNvSpPr txBox="1"/>
          <p:nvPr>
            <p:ph type="title"/>
          </p:nvPr>
        </p:nvSpPr>
        <p:spPr>
          <a:xfrm>
            <a:off x="119907" y="9376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EF475B"/>
                </a:solidFill>
              </a:rPr>
              <a:t>Context Precision</a:t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</p:txBody>
      </p:sp>
      <p:sp>
        <p:nvSpPr>
          <p:cNvPr id="650" name="Google Shape;650;g2dd9275fc3d_0_116"/>
          <p:cNvSpPr txBox="1"/>
          <p:nvPr/>
        </p:nvSpPr>
        <p:spPr>
          <a:xfrm>
            <a:off x="4753350" y="673500"/>
            <a:ext cx="4299900" cy="3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To calculate context precision in the low context precision example:</a:t>
            </a:r>
            <a:endParaRPr sz="18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US" sz="1200">
                <a:solidFill>
                  <a:schemeClr val="dk1"/>
                </a:solidFill>
              </a:rPr>
              <a:t>Step 1: For each chunk in retrieved context, check if it is relevant or not relevant to arrive at the ground truth for the given question.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US" sz="1200">
                <a:solidFill>
                  <a:schemeClr val="dk1"/>
                </a:solidFill>
              </a:rPr>
              <a:t>Step 2: Calculate precision@k for each chunk in the context.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US" sz="1200">
                <a:solidFill>
                  <a:schemeClr val="dk1"/>
                </a:solidFill>
              </a:rPr>
              <a:t>Step 3: Calculate the mean of precision@k to arrive at the final context precision score.</a:t>
            </a:r>
            <a:endParaRPr sz="12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51" name="Google Shape;651;g2dd9275fc3d_0_116"/>
          <p:cNvSpPr txBox="1"/>
          <p:nvPr/>
        </p:nvSpPr>
        <p:spPr>
          <a:xfrm>
            <a:off x="37625" y="4817100"/>
            <a:ext cx="194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</a:rPr>
              <a:t>Source: https://docs.ragas.io/en/stable/index.html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652" name="Google Shape;652;g2dd9275fc3d_0_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50" y="1207825"/>
            <a:ext cx="4869226" cy="206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g2dd9275fc3d_0_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0400" y="2534700"/>
            <a:ext cx="1441950" cy="7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g2dd9275fc3d_0_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1025" y="3965550"/>
            <a:ext cx="2420700" cy="46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dd9275fc3d_0_131"/>
          <p:cNvSpPr txBox="1"/>
          <p:nvPr>
            <p:ph type="title"/>
          </p:nvPr>
        </p:nvSpPr>
        <p:spPr>
          <a:xfrm>
            <a:off x="119907" y="9376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EF475B"/>
                </a:solidFill>
              </a:rPr>
              <a:t>Context Precision </a:t>
            </a:r>
            <a:r>
              <a:rPr lang="en-US">
                <a:solidFill>
                  <a:srgbClr val="EF475B"/>
                </a:solidFill>
              </a:rPr>
              <a:t>in Ragas</a:t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</p:txBody>
      </p:sp>
      <p:sp>
        <p:nvSpPr>
          <p:cNvPr id="660" name="Google Shape;660;g2dd9275fc3d_0_131"/>
          <p:cNvSpPr txBox="1"/>
          <p:nvPr/>
        </p:nvSpPr>
        <p:spPr>
          <a:xfrm>
            <a:off x="37625" y="4817100"/>
            <a:ext cx="194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</a:rPr>
              <a:t>Source: https://docs.ragas.io/en/stable/index.html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661" name="Google Shape;661;g2dd9275fc3d_0_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74567"/>
            <a:ext cx="7249182" cy="3990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dd9275fc3d_0_138"/>
          <p:cNvSpPr txBox="1"/>
          <p:nvPr>
            <p:ph type="title"/>
          </p:nvPr>
        </p:nvSpPr>
        <p:spPr>
          <a:xfrm>
            <a:off x="119907" y="9376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EF475B"/>
                </a:solidFill>
              </a:rPr>
              <a:t>Context Relevancy</a:t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</p:txBody>
      </p:sp>
      <p:sp>
        <p:nvSpPr>
          <p:cNvPr id="667" name="Google Shape;667;g2dd9275fc3d_0_138"/>
          <p:cNvSpPr txBox="1"/>
          <p:nvPr/>
        </p:nvSpPr>
        <p:spPr>
          <a:xfrm>
            <a:off x="4429350" y="565300"/>
            <a:ext cx="4620300" cy="38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Metric gauges the relevancy of the retrieved context, calculated based on both the question and contexts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R</a:t>
            </a:r>
            <a:r>
              <a:rPr lang="en-US" sz="1800">
                <a:solidFill>
                  <a:schemeClr val="dk1"/>
                </a:solidFill>
              </a:rPr>
              <a:t>etrieved context should exclusively contain essential information to address the provided query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W</a:t>
            </a:r>
            <a:r>
              <a:rPr lang="en-US" sz="1800">
                <a:solidFill>
                  <a:schemeClr val="dk1"/>
                </a:solidFill>
              </a:rPr>
              <a:t>e initially estimate the value of |S| by identifying sentences within the retrieved context that are relevant for answering the given question and use the formula on the left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H</a:t>
            </a:r>
            <a:r>
              <a:rPr lang="en-US" sz="1800">
                <a:solidFill>
                  <a:schemeClr val="dk1"/>
                </a:solidFill>
              </a:rPr>
              <a:t>igher scores indicate better relevancy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68" name="Google Shape;668;g2dd9275fc3d_0_138"/>
          <p:cNvSpPr txBox="1"/>
          <p:nvPr/>
        </p:nvSpPr>
        <p:spPr>
          <a:xfrm>
            <a:off x="37625" y="4817100"/>
            <a:ext cx="194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</a:rPr>
              <a:t>Source: https://docs.ragas.io/en/stable/index.html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669" name="Google Shape;669;g2dd9275fc3d_0_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96" y="1985475"/>
            <a:ext cx="4224251" cy="49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dd9275fc3d_0_151"/>
          <p:cNvSpPr txBox="1"/>
          <p:nvPr>
            <p:ph type="title"/>
          </p:nvPr>
        </p:nvSpPr>
        <p:spPr>
          <a:xfrm>
            <a:off x="119907" y="9376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EF475B"/>
                </a:solidFill>
              </a:rPr>
              <a:t>Context Relevancy</a:t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</p:txBody>
      </p:sp>
      <p:sp>
        <p:nvSpPr>
          <p:cNvPr id="675" name="Google Shape;675;g2dd9275fc3d_0_151"/>
          <p:cNvSpPr txBox="1"/>
          <p:nvPr/>
        </p:nvSpPr>
        <p:spPr>
          <a:xfrm>
            <a:off x="4429350" y="918513"/>
            <a:ext cx="4620300" cy="26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To calculate context relevancy in the given example:</a:t>
            </a:r>
            <a:endParaRPr sz="18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US" sz="1200">
                <a:solidFill>
                  <a:schemeClr val="dk1"/>
                </a:solidFill>
              </a:rPr>
              <a:t>Step 1: For any context document find out the number of sentences |S| which are relevant to the question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US" sz="1200">
                <a:solidFill>
                  <a:schemeClr val="dk1"/>
                </a:solidFill>
              </a:rPr>
              <a:t>Step 2: Count total sentences in the retrieved context |T|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US" sz="1200">
                <a:solidFill>
                  <a:schemeClr val="dk1"/>
                </a:solidFill>
              </a:rPr>
              <a:t>Step 3: Score is |S| / |T|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76" name="Google Shape;676;g2dd9275fc3d_0_151"/>
          <p:cNvSpPr txBox="1"/>
          <p:nvPr/>
        </p:nvSpPr>
        <p:spPr>
          <a:xfrm>
            <a:off x="37625" y="4817100"/>
            <a:ext cx="194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</a:rPr>
              <a:t>Source: https://docs.ragas.io/en/stable/index.html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677" name="Google Shape;677;g2dd9275fc3d_0_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75" y="1420250"/>
            <a:ext cx="4345675" cy="1633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dd9275fc3d_0_160"/>
          <p:cNvSpPr txBox="1"/>
          <p:nvPr>
            <p:ph type="title"/>
          </p:nvPr>
        </p:nvSpPr>
        <p:spPr>
          <a:xfrm>
            <a:off x="119907" y="9376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F475B"/>
                </a:solidFill>
              </a:rPr>
              <a:t>Context Relevancy </a:t>
            </a:r>
            <a:r>
              <a:rPr lang="en-US">
                <a:solidFill>
                  <a:srgbClr val="EF475B"/>
                </a:solidFill>
              </a:rPr>
              <a:t>in Ragas</a:t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</p:txBody>
      </p:sp>
      <p:sp>
        <p:nvSpPr>
          <p:cNvPr id="683" name="Google Shape;683;g2dd9275fc3d_0_160"/>
          <p:cNvSpPr txBox="1"/>
          <p:nvPr/>
        </p:nvSpPr>
        <p:spPr>
          <a:xfrm>
            <a:off x="37625" y="4817100"/>
            <a:ext cx="194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</a:rPr>
              <a:t>Source: https://docs.ragas.io/en/stable/index.html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684" name="Google Shape;684;g2dd9275fc3d_0_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74567"/>
            <a:ext cx="8839201" cy="3265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dd9275fc3d_0_168"/>
          <p:cNvSpPr txBox="1"/>
          <p:nvPr>
            <p:ph type="title"/>
          </p:nvPr>
        </p:nvSpPr>
        <p:spPr>
          <a:xfrm>
            <a:off x="119907" y="9376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EF475B"/>
                </a:solidFill>
              </a:rPr>
              <a:t>Context Recall</a:t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</p:txBody>
      </p:sp>
      <p:sp>
        <p:nvSpPr>
          <p:cNvPr id="690" name="Google Shape;690;g2dd9275fc3d_0_168"/>
          <p:cNvSpPr txBox="1"/>
          <p:nvPr/>
        </p:nvSpPr>
        <p:spPr>
          <a:xfrm>
            <a:off x="4463100" y="703900"/>
            <a:ext cx="4620300" cy="3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Measures the extent to which the retrieved context aligns with the annotated answer, treated as the ground truth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Computed based on the ground truth and the retrieved context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Each sentence in the ground truth answer is analyzed to determine whether it can be attributed to the retrieved context or not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Higher Score is better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91" name="Google Shape;691;g2dd9275fc3d_0_168"/>
          <p:cNvSpPr txBox="1"/>
          <p:nvPr/>
        </p:nvSpPr>
        <p:spPr>
          <a:xfrm>
            <a:off x="37625" y="4817100"/>
            <a:ext cx="194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</a:rPr>
              <a:t>Source: https://docs.ragas.io/en/stable/index.html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692" name="Google Shape;692;g2dd9275fc3d_0_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25" y="2150250"/>
            <a:ext cx="4391725" cy="724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f2d8aecdb5_0_10"/>
          <p:cNvSpPr txBox="1"/>
          <p:nvPr>
            <p:ph type="title"/>
          </p:nvPr>
        </p:nvSpPr>
        <p:spPr>
          <a:xfrm>
            <a:off x="119907" y="9376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EF475B"/>
                </a:solidFill>
              </a:rPr>
              <a:t>Typical components of a Test Case data point</a:t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</p:txBody>
      </p:sp>
      <p:sp>
        <p:nvSpPr>
          <p:cNvPr id="491" name="Google Shape;491;g2f2d8aecdb5_0_10"/>
          <p:cNvSpPr txBox="1"/>
          <p:nvPr/>
        </p:nvSpPr>
        <p:spPr>
          <a:xfrm>
            <a:off x="37625" y="4817100"/>
            <a:ext cx="4650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</a:rPr>
              <a:t>Source: https://www.confident-ai.com/blog/llm-evaluation-metrics-everything-you-need-for-llm-evaluation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492" name="Google Shape;492;g2f2d8aecdb5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74567"/>
            <a:ext cx="6303874" cy="3990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2dd9275fc3d_0_182"/>
          <p:cNvSpPr txBox="1"/>
          <p:nvPr>
            <p:ph type="title"/>
          </p:nvPr>
        </p:nvSpPr>
        <p:spPr>
          <a:xfrm>
            <a:off x="119907" y="9376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EF475B"/>
                </a:solidFill>
              </a:rPr>
              <a:t>Context Recall</a:t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</p:txBody>
      </p:sp>
      <p:sp>
        <p:nvSpPr>
          <p:cNvPr id="698" name="Google Shape;698;g2dd9275fc3d_0_182"/>
          <p:cNvSpPr txBox="1"/>
          <p:nvPr/>
        </p:nvSpPr>
        <p:spPr>
          <a:xfrm>
            <a:off x="4947375" y="522175"/>
            <a:ext cx="4105800" cy="3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To calculate context recall in the low context recall example:</a:t>
            </a:r>
            <a:endParaRPr sz="18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US" sz="1200">
                <a:solidFill>
                  <a:schemeClr val="dk1"/>
                </a:solidFill>
              </a:rPr>
              <a:t>Step 1: </a:t>
            </a:r>
            <a:r>
              <a:rPr lang="en-US" sz="1200">
                <a:solidFill>
                  <a:schemeClr val="dk1"/>
                </a:solidFill>
              </a:rPr>
              <a:t>Break the ground truth answer into individual statements.</a:t>
            </a:r>
            <a:endParaRPr sz="1200">
              <a:solidFill>
                <a:schemeClr val="dk1"/>
              </a:solidFill>
            </a:endParaRPr>
          </a:p>
          <a:p>
            <a:pPr indent="-304800" lvl="2" marL="13716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en-US" sz="1200">
                <a:solidFill>
                  <a:schemeClr val="dk1"/>
                </a:solidFill>
              </a:rPr>
              <a:t>Statement 1: “France is in Western Europe.”</a:t>
            </a:r>
            <a:endParaRPr sz="1200">
              <a:solidFill>
                <a:schemeClr val="dk1"/>
              </a:solidFill>
            </a:endParaRPr>
          </a:p>
          <a:p>
            <a:pPr indent="-304800" lvl="2" marL="13716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en-US" sz="1200">
                <a:solidFill>
                  <a:schemeClr val="dk1"/>
                </a:solidFill>
              </a:rPr>
              <a:t>Statement 2: “Its capital is Paris.”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US" sz="1200">
                <a:solidFill>
                  <a:schemeClr val="dk1"/>
                </a:solidFill>
              </a:rPr>
              <a:t>Step 2: For each of the ground truth statements, verify if it can be attributed to the retrieved context.</a:t>
            </a:r>
            <a:endParaRPr sz="1200">
              <a:solidFill>
                <a:schemeClr val="dk1"/>
              </a:solidFill>
            </a:endParaRPr>
          </a:p>
          <a:p>
            <a:pPr indent="-304800" lvl="2" marL="13716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en-US" sz="1200">
                <a:solidFill>
                  <a:schemeClr val="dk1"/>
                </a:solidFill>
              </a:rPr>
              <a:t>Statement 1: Yes</a:t>
            </a:r>
            <a:endParaRPr sz="1200">
              <a:solidFill>
                <a:schemeClr val="dk1"/>
              </a:solidFill>
            </a:endParaRPr>
          </a:p>
          <a:p>
            <a:pPr indent="-304800" lvl="2" marL="13716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en-US" sz="1200">
                <a:solidFill>
                  <a:schemeClr val="dk1"/>
                </a:solidFill>
              </a:rPr>
              <a:t>Statement 2: No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US" sz="1200">
                <a:solidFill>
                  <a:schemeClr val="dk1"/>
                </a:solidFill>
              </a:rPr>
              <a:t>Step 3: Use the formula to calculate context recall.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99" name="Google Shape;699;g2dd9275fc3d_0_182"/>
          <p:cNvSpPr txBox="1"/>
          <p:nvPr/>
        </p:nvSpPr>
        <p:spPr>
          <a:xfrm>
            <a:off x="37625" y="4817100"/>
            <a:ext cx="194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</a:rPr>
              <a:t>Source: https://docs.ragas.io/en/stable/index.html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700" name="Google Shape;700;g2dd9275fc3d_0_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25" y="1506350"/>
            <a:ext cx="5104200" cy="176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g2dd9275fc3d_0_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2150" y="4178100"/>
            <a:ext cx="1597200" cy="37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dd9275fc3d_0_200"/>
          <p:cNvSpPr txBox="1"/>
          <p:nvPr>
            <p:ph type="title"/>
          </p:nvPr>
        </p:nvSpPr>
        <p:spPr>
          <a:xfrm>
            <a:off x="119907" y="9376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F475B"/>
                </a:solidFill>
              </a:rPr>
              <a:t>Context Recall in Ragas</a:t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</p:txBody>
      </p:sp>
      <p:sp>
        <p:nvSpPr>
          <p:cNvPr id="707" name="Google Shape;707;g2dd9275fc3d_0_200"/>
          <p:cNvSpPr txBox="1"/>
          <p:nvPr/>
        </p:nvSpPr>
        <p:spPr>
          <a:xfrm>
            <a:off x="37625" y="4817100"/>
            <a:ext cx="194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</a:rPr>
              <a:t>Source: https://docs.ragas.io/en/stable/index.html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708" name="Google Shape;708;g2dd9275fc3d_0_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74567"/>
            <a:ext cx="7249182" cy="3990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dd9275fc3d_0_207"/>
          <p:cNvSpPr txBox="1"/>
          <p:nvPr>
            <p:ph type="title"/>
          </p:nvPr>
        </p:nvSpPr>
        <p:spPr>
          <a:xfrm>
            <a:off x="119907" y="9376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EF475B"/>
                </a:solidFill>
              </a:rPr>
              <a:t>Context entities </a:t>
            </a:r>
            <a:r>
              <a:rPr lang="en-US">
                <a:solidFill>
                  <a:srgbClr val="EF475B"/>
                </a:solidFill>
              </a:rPr>
              <a:t>Recall</a:t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</p:txBody>
      </p:sp>
      <p:sp>
        <p:nvSpPr>
          <p:cNvPr id="714" name="Google Shape;714;g2dd9275fc3d_0_207"/>
          <p:cNvSpPr txBox="1"/>
          <p:nvPr/>
        </p:nvSpPr>
        <p:spPr>
          <a:xfrm>
            <a:off x="4469850" y="368700"/>
            <a:ext cx="4620300" cy="44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Metric gives the measure of recall of the retrieved context, based on the number of entities present in both ground_truths and contexts relative to the number of entities present in the ground_truths alone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Simply, it is a measure of what fraction of entities are recalled from ground_truths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It can help evaluate the retrieval mechanism for entities, based on comparison with entities present in ground_truths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Higher Score is better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15" name="Google Shape;715;g2dd9275fc3d_0_207"/>
          <p:cNvSpPr txBox="1"/>
          <p:nvPr/>
        </p:nvSpPr>
        <p:spPr>
          <a:xfrm>
            <a:off x="37625" y="4817100"/>
            <a:ext cx="194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</a:rPr>
              <a:t>Source: https://docs.ragas.io/en/stable/index.html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716" name="Google Shape;716;g2dd9275fc3d_0_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25" y="1854850"/>
            <a:ext cx="4486850" cy="1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dd9275fc3d_0_219"/>
          <p:cNvSpPr txBox="1"/>
          <p:nvPr>
            <p:ph type="title"/>
          </p:nvPr>
        </p:nvSpPr>
        <p:spPr>
          <a:xfrm>
            <a:off x="119907" y="9376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F475B"/>
                </a:solidFill>
              </a:rPr>
              <a:t>Context entities Recall</a:t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</p:txBody>
      </p:sp>
      <p:sp>
        <p:nvSpPr>
          <p:cNvPr id="722" name="Google Shape;722;g2dd9275fc3d_0_219"/>
          <p:cNvSpPr txBox="1"/>
          <p:nvPr/>
        </p:nvSpPr>
        <p:spPr>
          <a:xfrm>
            <a:off x="4947375" y="522175"/>
            <a:ext cx="41058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To calculate context entity recall in the given examples:</a:t>
            </a:r>
            <a:endParaRPr sz="18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US" sz="1200">
                <a:solidFill>
                  <a:schemeClr val="dk1"/>
                </a:solidFill>
              </a:rPr>
              <a:t>Step 1: </a:t>
            </a:r>
            <a:r>
              <a:rPr lang="en-US" sz="1200">
                <a:solidFill>
                  <a:schemeClr val="dk1"/>
                </a:solidFill>
              </a:rPr>
              <a:t>Find entities present in the ground truths.</a:t>
            </a:r>
            <a:endParaRPr sz="1200">
              <a:solidFill>
                <a:schemeClr val="dk1"/>
              </a:solidFill>
            </a:endParaRPr>
          </a:p>
          <a:p>
            <a:pPr indent="-279400" lvl="2" marL="13716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</a:pPr>
            <a:r>
              <a:rPr lang="en-US" sz="800">
                <a:solidFill>
                  <a:schemeClr val="dk1"/>
                </a:solidFill>
              </a:rPr>
              <a:t>Entities in ground truth (GE) - [‘Taj Mahal’, ‘Yamuna’, ‘Agra’, ‘1631’, ‘Shah Jahan’, ‘Mumtaz Mahal’]</a:t>
            </a:r>
            <a:endParaRPr sz="8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US" sz="1200">
                <a:solidFill>
                  <a:schemeClr val="dk1"/>
                </a:solidFill>
              </a:rPr>
              <a:t>Step 2: </a:t>
            </a:r>
            <a:r>
              <a:rPr lang="en-US" sz="1200">
                <a:solidFill>
                  <a:schemeClr val="dk1"/>
                </a:solidFill>
              </a:rPr>
              <a:t>Find entities present in the context.</a:t>
            </a:r>
            <a:endParaRPr sz="1200">
              <a:solidFill>
                <a:schemeClr val="dk1"/>
              </a:solidFill>
            </a:endParaRPr>
          </a:p>
          <a:p>
            <a:pPr indent="-279400" lvl="2" marL="13716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</a:pPr>
            <a:r>
              <a:rPr lang="en-US" sz="800">
                <a:solidFill>
                  <a:schemeClr val="dk1"/>
                </a:solidFill>
              </a:rPr>
              <a:t>Entities in context (CE1) - [‘Taj Mahal’, ‘Agra’, ‘Shah Jahan’, ‘Mumtaz Mahal’, ‘India’]</a:t>
            </a:r>
            <a:endParaRPr sz="800">
              <a:solidFill>
                <a:schemeClr val="dk1"/>
              </a:solidFill>
            </a:endParaRPr>
          </a:p>
          <a:p>
            <a:pPr indent="-279400" lvl="2" marL="13716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</a:pPr>
            <a:r>
              <a:rPr lang="en-US" sz="800">
                <a:solidFill>
                  <a:schemeClr val="dk1"/>
                </a:solidFill>
              </a:rPr>
              <a:t>Entities in context (CE2) - [‘Taj Mahal’, ‘UNESCO’, ‘India’]</a:t>
            </a:r>
            <a:endParaRPr sz="8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US" sz="1200">
                <a:solidFill>
                  <a:schemeClr val="dk1"/>
                </a:solidFill>
              </a:rPr>
              <a:t>Step 3: Use the formula to calculate context entity recall.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723" name="Google Shape;723;g2dd9275fc3d_0_219"/>
          <p:cNvSpPr txBox="1"/>
          <p:nvPr/>
        </p:nvSpPr>
        <p:spPr>
          <a:xfrm>
            <a:off x="37625" y="4817100"/>
            <a:ext cx="194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</a:rPr>
              <a:t>Source: https://docs.ragas.io/en/stable/index.html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724" name="Google Shape;724;g2dd9275fc3d_0_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25" y="1442850"/>
            <a:ext cx="5159299" cy="190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g2dd9275fc3d_0_2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9250" y="3585799"/>
            <a:ext cx="2561600" cy="95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dd9275fc3d_0_236"/>
          <p:cNvSpPr txBox="1"/>
          <p:nvPr>
            <p:ph type="title"/>
          </p:nvPr>
        </p:nvSpPr>
        <p:spPr>
          <a:xfrm>
            <a:off x="119907" y="9376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F475B"/>
                </a:solidFill>
              </a:rPr>
              <a:t>Context </a:t>
            </a:r>
            <a:r>
              <a:rPr lang="en-US">
                <a:solidFill>
                  <a:srgbClr val="EF475B"/>
                </a:solidFill>
              </a:rPr>
              <a:t>entities Recall </a:t>
            </a:r>
            <a:r>
              <a:rPr lang="en-US">
                <a:solidFill>
                  <a:srgbClr val="EF475B"/>
                </a:solidFill>
              </a:rPr>
              <a:t>in Ragas</a:t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</p:txBody>
      </p:sp>
      <p:sp>
        <p:nvSpPr>
          <p:cNvPr id="731" name="Google Shape;731;g2dd9275fc3d_0_236"/>
          <p:cNvSpPr txBox="1"/>
          <p:nvPr/>
        </p:nvSpPr>
        <p:spPr>
          <a:xfrm>
            <a:off x="37625" y="4817100"/>
            <a:ext cx="194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</a:rPr>
              <a:t>Source: https://docs.ragas.io/en/stable/index.html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732" name="Google Shape;732;g2dd9275fc3d_0_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74567"/>
            <a:ext cx="7932074" cy="3990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2dd9275fc3d_0_244"/>
          <p:cNvSpPr txBox="1"/>
          <p:nvPr>
            <p:ph type="title"/>
          </p:nvPr>
        </p:nvSpPr>
        <p:spPr>
          <a:xfrm>
            <a:off x="119907" y="9376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EF475B"/>
                </a:solidFill>
              </a:rPr>
              <a:t>Answer semantic similarity</a:t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</p:txBody>
      </p:sp>
      <p:sp>
        <p:nvSpPr>
          <p:cNvPr id="738" name="Google Shape;738;g2dd9275fc3d_0_244"/>
          <p:cNvSpPr txBox="1"/>
          <p:nvPr/>
        </p:nvSpPr>
        <p:spPr>
          <a:xfrm>
            <a:off x="4469850" y="368700"/>
            <a:ext cx="4620300" cy="44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Answer Semantic Similarity pertains to the assessment of the semantic resemblance between the generated answer and the ground truth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This evaluation is based on the ground truth and the answer, with values falling within the range of 0 to 1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A higher score signifies a better alignment between the generated answer and the ground truth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Ragas utilizes a cross-encoder model to calculate the semantic similarity score using cosine similarity of the text embeddings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39" name="Google Shape;739;g2dd9275fc3d_0_244"/>
          <p:cNvSpPr txBox="1"/>
          <p:nvPr/>
        </p:nvSpPr>
        <p:spPr>
          <a:xfrm>
            <a:off x="37625" y="4817100"/>
            <a:ext cx="194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</a:rPr>
              <a:t>Source: https://docs.ragas.io/en/stable/index.html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740" name="Google Shape;740;g2dd9275fc3d_0_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19" y="1800669"/>
            <a:ext cx="4538875" cy="105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dd9275fc3d_0_257"/>
          <p:cNvSpPr txBox="1"/>
          <p:nvPr>
            <p:ph type="title"/>
          </p:nvPr>
        </p:nvSpPr>
        <p:spPr>
          <a:xfrm>
            <a:off x="119907" y="9376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F475B"/>
                </a:solidFill>
              </a:rPr>
              <a:t>Answer semantic similarity </a:t>
            </a:r>
            <a:r>
              <a:rPr lang="en-US">
                <a:solidFill>
                  <a:srgbClr val="EF475B"/>
                </a:solidFill>
              </a:rPr>
              <a:t>in Ragas</a:t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</p:txBody>
      </p:sp>
      <p:sp>
        <p:nvSpPr>
          <p:cNvPr id="746" name="Google Shape;746;g2dd9275fc3d_0_257"/>
          <p:cNvSpPr txBox="1"/>
          <p:nvPr/>
        </p:nvSpPr>
        <p:spPr>
          <a:xfrm>
            <a:off x="37625" y="4817100"/>
            <a:ext cx="194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</a:rPr>
              <a:t>Source: https://docs.ragas.io/en/stable/index.html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747" name="Google Shape;747;g2dd9275fc3d_0_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74567"/>
            <a:ext cx="7932074" cy="3990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2dd9275fc3d_0_265"/>
          <p:cNvSpPr txBox="1"/>
          <p:nvPr>
            <p:ph type="title"/>
          </p:nvPr>
        </p:nvSpPr>
        <p:spPr>
          <a:xfrm>
            <a:off x="119907" y="9376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EF475B"/>
                </a:solidFill>
              </a:rPr>
              <a:t>Answer Correctness</a:t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</p:txBody>
      </p:sp>
      <p:sp>
        <p:nvSpPr>
          <p:cNvPr id="753" name="Google Shape;753;g2dd9275fc3d_0_265"/>
          <p:cNvSpPr txBox="1"/>
          <p:nvPr/>
        </p:nvSpPr>
        <p:spPr>
          <a:xfrm>
            <a:off x="4469850" y="357750"/>
            <a:ext cx="4620300" cy="44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Answer Correctness involves gauging the accuracy of the generated answer when compared to the ground truth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This evaluation relies on the ground truth and the answer, with scores ranging from 0 to 1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Answer correctness encompasses two critical aspects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Factual similarity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Semantic similarity between the generated answer and the ground truth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Final score is a weighted average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54" name="Google Shape;754;g2dd9275fc3d_0_265"/>
          <p:cNvSpPr txBox="1"/>
          <p:nvPr/>
        </p:nvSpPr>
        <p:spPr>
          <a:xfrm>
            <a:off x="37625" y="4817100"/>
            <a:ext cx="194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</a:rPr>
              <a:t>Source: https://docs.ragas.io/en/stable/index.html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755" name="Google Shape;755;g2dd9275fc3d_0_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75" y="1032375"/>
            <a:ext cx="4466275" cy="164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g2dd9275fc3d_0_2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25" y="2811795"/>
            <a:ext cx="4531776" cy="84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g2dd9275fc3d_0_2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25" y="3661500"/>
            <a:ext cx="4466275" cy="142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g2dd9275fc3d_0_2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375" y="3864894"/>
            <a:ext cx="4531775" cy="484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dd9275fc3d_0_282"/>
          <p:cNvSpPr txBox="1"/>
          <p:nvPr>
            <p:ph type="title"/>
          </p:nvPr>
        </p:nvSpPr>
        <p:spPr>
          <a:xfrm>
            <a:off x="119907" y="9376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EF475B"/>
                </a:solidFill>
              </a:rPr>
              <a:t>Answer Correctness</a:t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</p:txBody>
      </p:sp>
      <p:sp>
        <p:nvSpPr>
          <p:cNvPr id="764" name="Google Shape;764;g2dd9275fc3d_0_282"/>
          <p:cNvSpPr txBox="1"/>
          <p:nvPr/>
        </p:nvSpPr>
        <p:spPr>
          <a:xfrm>
            <a:off x="4665850" y="215800"/>
            <a:ext cx="4620300" cy="47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It is computed as the weighted sum \ average of factual correctness and the semantic similarity between the given answer and the ground truth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Factual correctness quantifies the factual overlap between the generated answer and the ground truth answer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In the second example:</a:t>
            </a:r>
            <a:endParaRPr>
              <a:solidFill>
                <a:schemeClr val="dk1"/>
              </a:solidFill>
            </a:endParaRPr>
          </a:p>
          <a:p>
            <a:pPr indent="-2921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-US" sz="1000">
                <a:solidFill>
                  <a:schemeClr val="dk1"/>
                </a:solidFill>
              </a:rPr>
              <a:t>TP: [Einstein was born in 1879]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-US" sz="1000">
                <a:solidFill>
                  <a:schemeClr val="dk1"/>
                </a:solidFill>
              </a:rPr>
              <a:t>FP: [Einstein was born in Spain]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-US" sz="1000">
                <a:solidFill>
                  <a:schemeClr val="dk1"/>
                </a:solidFill>
              </a:rPr>
              <a:t>FN: [Einstein was born in Germany]</a:t>
            </a:r>
            <a:endParaRPr sz="10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We then calculate F1 score using the formula mentioned before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Then we calculate cosine similarity between the generated answer and the ground truth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Answer correctness is the weighted average of the above two metrics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65" name="Google Shape;765;g2dd9275fc3d_0_282"/>
          <p:cNvSpPr txBox="1"/>
          <p:nvPr/>
        </p:nvSpPr>
        <p:spPr>
          <a:xfrm>
            <a:off x="37625" y="4817100"/>
            <a:ext cx="194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</a:rPr>
              <a:t>Source: https://docs.ragas.io/en/stable/index.html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766" name="Google Shape;766;g2dd9275fc3d_0_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94" y="1963519"/>
            <a:ext cx="4737824" cy="99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dd9275fc3d_0_298"/>
          <p:cNvSpPr txBox="1"/>
          <p:nvPr>
            <p:ph type="title"/>
          </p:nvPr>
        </p:nvSpPr>
        <p:spPr>
          <a:xfrm>
            <a:off x="119907" y="9376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F475B"/>
                </a:solidFill>
              </a:rPr>
              <a:t>Answer Correctness</a:t>
            </a:r>
            <a:r>
              <a:rPr lang="en-US">
                <a:solidFill>
                  <a:srgbClr val="EF475B"/>
                </a:solidFill>
              </a:rPr>
              <a:t> in Ragas</a:t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</p:txBody>
      </p:sp>
      <p:sp>
        <p:nvSpPr>
          <p:cNvPr id="772" name="Google Shape;772;g2dd9275fc3d_0_298"/>
          <p:cNvSpPr txBox="1"/>
          <p:nvPr/>
        </p:nvSpPr>
        <p:spPr>
          <a:xfrm>
            <a:off x="37625" y="4817100"/>
            <a:ext cx="194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</a:rPr>
              <a:t>Source: https://docs.ragas.io/en/stable/index.html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773" name="Google Shape;773;g2dd9275fc3d_0_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74575"/>
            <a:ext cx="8121800" cy="389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f2d8aecdb5_0_18"/>
          <p:cNvSpPr txBox="1"/>
          <p:nvPr>
            <p:ph type="title"/>
          </p:nvPr>
        </p:nvSpPr>
        <p:spPr>
          <a:xfrm>
            <a:off x="119907" y="9376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EF475B"/>
                </a:solidFill>
              </a:rPr>
              <a:t>LLM Evaluation Metrics</a:t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</p:txBody>
      </p:sp>
      <p:sp>
        <p:nvSpPr>
          <p:cNvPr id="498" name="Google Shape;498;g2f2d8aecdb5_0_18"/>
          <p:cNvSpPr txBox="1"/>
          <p:nvPr/>
        </p:nvSpPr>
        <p:spPr>
          <a:xfrm>
            <a:off x="5066775" y="1430100"/>
            <a:ext cx="3956700" cy="22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LLM evaluation metrics such as answer correctness, semantic similarity, relevancy are measures that help in scoring your LLM system’s output based on criteria you care about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Helps in quantifying the performance of your LLM or RAG system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99" name="Google Shape;499;g2f2d8aecdb5_0_18"/>
          <p:cNvSpPr txBox="1"/>
          <p:nvPr/>
        </p:nvSpPr>
        <p:spPr>
          <a:xfrm>
            <a:off x="37625" y="4817100"/>
            <a:ext cx="4650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</a:rPr>
              <a:t>Source: https://www.confident-ai.com/blog/llm-evaluation-metrics-everything-you-need-for-llm-evaluation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500" name="Google Shape;500;g2f2d8aecdb5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00" y="1358417"/>
            <a:ext cx="4771175" cy="2426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2f2d8aecdb5_0_87"/>
          <p:cNvSpPr txBox="1"/>
          <p:nvPr>
            <p:ph type="title"/>
          </p:nvPr>
        </p:nvSpPr>
        <p:spPr>
          <a:xfrm>
            <a:off x="119907" y="9376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EF475B"/>
                </a:solidFill>
              </a:rPr>
              <a:t>Aspect Critique</a:t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</p:txBody>
      </p:sp>
      <p:sp>
        <p:nvSpPr>
          <p:cNvPr id="779" name="Google Shape;779;g2f2d8aecdb5_0_87"/>
          <p:cNvSpPr txBox="1"/>
          <p:nvPr/>
        </p:nvSpPr>
        <p:spPr>
          <a:xfrm>
            <a:off x="4469850" y="357750"/>
            <a:ext cx="4620300" cy="41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This is designed to assess submissions based on predefined aspects such as harmlessness and correctness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Users have the flexibility to define their own aspects for evaluating submissions according to their specific criteria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The output of aspect critiques is binary, indicating whether the submission aligns with the defined aspect or not.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This evaluation is performed using the ‘answer’ as input.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80" name="Google Shape;780;g2f2d8aecdb5_0_87"/>
          <p:cNvSpPr txBox="1"/>
          <p:nvPr/>
        </p:nvSpPr>
        <p:spPr>
          <a:xfrm>
            <a:off x="37625" y="4817100"/>
            <a:ext cx="194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</a:rPr>
              <a:t>Source: https://docs.ragas.io/en/stable/index.html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781" name="Google Shape;781;g2f2d8aecdb5_0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65271"/>
            <a:ext cx="4357226" cy="5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f2d8aecdb5_0_102"/>
          <p:cNvSpPr txBox="1"/>
          <p:nvPr>
            <p:ph type="title"/>
          </p:nvPr>
        </p:nvSpPr>
        <p:spPr>
          <a:xfrm>
            <a:off x="119907" y="9376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F475B"/>
                </a:solidFill>
              </a:rPr>
              <a:t>Aspect Critique</a:t>
            </a:r>
            <a:r>
              <a:rPr lang="en-US">
                <a:solidFill>
                  <a:srgbClr val="EF475B"/>
                </a:solidFill>
              </a:rPr>
              <a:t> in Ragas</a:t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</p:txBody>
      </p:sp>
      <p:sp>
        <p:nvSpPr>
          <p:cNvPr id="787" name="Google Shape;787;g2f2d8aecdb5_0_102"/>
          <p:cNvSpPr txBox="1"/>
          <p:nvPr/>
        </p:nvSpPr>
        <p:spPr>
          <a:xfrm>
            <a:off x="37625" y="4817100"/>
            <a:ext cx="194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</a:rPr>
              <a:t>Source: https://docs.ragas.io/en/stable/index.html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788" name="Google Shape;788;g2f2d8aecdb5_0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74567"/>
            <a:ext cx="7369905" cy="3990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f2d8aecdb5_0_27"/>
          <p:cNvSpPr txBox="1"/>
          <p:nvPr>
            <p:ph type="title"/>
          </p:nvPr>
        </p:nvSpPr>
        <p:spPr>
          <a:xfrm>
            <a:off x="119907" y="9376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EF475B"/>
                </a:solidFill>
              </a:rPr>
              <a:t>Most Popular LLM Evaluation Metrics</a:t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</p:txBody>
      </p:sp>
      <p:sp>
        <p:nvSpPr>
          <p:cNvPr id="506" name="Google Shape;506;g2f2d8aecdb5_0_27"/>
          <p:cNvSpPr txBox="1"/>
          <p:nvPr/>
        </p:nvSpPr>
        <p:spPr>
          <a:xfrm>
            <a:off x="37625" y="4817100"/>
            <a:ext cx="4650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</a:rPr>
              <a:t>Source: https://www.confident-ai.com/blog/llm-evaluation-metrics-everything-you-need-for-llm-evaluation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507" name="Google Shape;507;g2f2d8aecdb5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74567"/>
            <a:ext cx="6272531" cy="3990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f2d8aecdb5_0_35"/>
          <p:cNvSpPr txBox="1"/>
          <p:nvPr>
            <p:ph type="title"/>
          </p:nvPr>
        </p:nvSpPr>
        <p:spPr>
          <a:xfrm>
            <a:off x="119907" y="9376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EF475B"/>
                </a:solidFill>
              </a:rPr>
              <a:t>What makes an Evaluation Metric Good to Use?</a:t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</p:txBody>
      </p:sp>
      <p:sp>
        <p:nvSpPr>
          <p:cNvPr id="513" name="Google Shape;513;g2f2d8aecdb5_0_35"/>
          <p:cNvSpPr txBox="1"/>
          <p:nvPr/>
        </p:nvSpPr>
        <p:spPr>
          <a:xfrm>
            <a:off x="37625" y="4817100"/>
            <a:ext cx="4650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</a:rPr>
              <a:t>Source: https://www.confident-ai.com/blog/llm-evaluation-metrics-everything-you-need-for-llm-evaluation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514" name="Google Shape;514;g2f2d8aecdb5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74567"/>
            <a:ext cx="6790957" cy="3990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f2d8aecdb5_0_42"/>
          <p:cNvSpPr txBox="1"/>
          <p:nvPr>
            <p:ph type="title"/>
          </p:nvPr>
        </p:nvSpPr>
        <p:spPr>
          <a:xfrm>
            <a:off x="119907" y="9376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EF475B"/>
                </a:solidFill>
              </a:rPr>
              <a:t>Common Evaluation Metric Scorers</a:t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</p:txBody>
      </p:sp>
      <p:sp>
        <p:nvSpPr>
          <p:cNvPr id="520" name="Google Shape;520;g2f2d8aecdb5_0_42"/>
          <p:cNvSpPr txBox="1"/>
          <p:nvPr/>
        </p:nvSpPr>
        <p:spPr>
          <a:xfrm>
            <a:off x="37625" y="4817100"/>
            <a:ext cx="4650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</a:rPr>
              <a:t>Source: https://www.confident-ai.com/blog/llm-evaluation-metrics-everything-you-need-for-llm-evaluation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521" name="Google Shape;521;g2f2d8aecdb5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00" y="674567"/>
            <a:ext cx="5620107" cy="3990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f2d8aecdb5_0_49"/>
          <p:cNvSpPr txBox="1"/>
          <p:nvPr>
            <p:ph type="title"/>
          </p:nvPr>
        </p:nvSpPr>
        <p:spPr>
          <a:xfrm>
            <a:off x="119907" y="9376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EF475B"/>
                </a:solidFill>
              </a:rPr>
              <a:t>Statistical Metric Scorers</a:t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</p:txBody>
      </p:sp>
      <p:sp>
        <p:nvSpPr>
          <p:cNvPr id="527" name="Google Shape;527;g2f2d8aecdb5_0_49"/>
          <p:cNvSpPr txBox="1"/>
          <p:nvPr/>
        </p:nvSpPr>
        <p:spPr>
          <a:xfrm>
            <a:off x="37625" y="4817100"/>
            <a:ext cx="4650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</a:rPr>
              <a:t>Source: https://www.confident-ai.com/blog/llm-evaluation-metrics-everything-you-need-for-llm-evaluation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528" name="Google Shape;528;g2f2d8aecdb5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00" y="644230"/>
            <a:ext cx="4151276" cy="4050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f2d8aecdb5_0_56"/>
          <p:cNvSpPr txBox="1"/>
          <p:nvPr>
            <p:ph type="title"/>
          </p:nvPr>
        </p:nvSpPr>
        <p:spPr>
          <a:xfrm>
            <a:off x="119907" y="93767"/>
            <a:ext cx="8365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EF475B"/>
                </a:solidFill>
              </a:rPr>
              <a:t>Model-based Non-LLM Scorers</a:t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475B"/>
              </a:solidFill>
            </a:endParaRPr>
          </a:p>
        </p:txBody>
      </p:sp>
      <p:sp>
        <p:nvSpPr>
          <p:cNvPr id="534" name="Google Shape;534;g2f2d8aecdb5_0_56"/>
          <p:cNvSpPr txBox="1"/>
          <p:nvPr/>
        </p:nvSpPr>
        <p:spPr>
          <a:xfrm>
            <a:off x="37625" y="4817100"/>
            <a:ext cx="4650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</a:rPr>
              <a:t>Source: https://www.confident-ai.com/blog/llm-evaluation-metrics-everything-you-need-for-llm-evaluation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535" name="Google Shape;535;g2f2d8aecdb5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74567"/>
            <a:ext cx="6616262" cy="3990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2023-01-09T06:55:18Z</dcterms:created>
  <dc:creator>Olivia Tay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0x010100D35801D1EC8272458E4D836A757CD43D</vt:lpwstr>
  </property>
  <property fmtid="{D5CDD505-2E9C-101B-9397-08002B2CF9AE}" pid="4" name="TaxKeyword">
    <vt:lpwstr/>
  </property>
</Properties>
</file>